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46168ED-D4E5-4E1D-87F8-51A73A6DA97C}">
          <p14:sldIdLst>
            <p14:sldId id="256"/>
            <p14:sldId id="257"/>
            <p14:sldId id="258"/>
            <p14:sldId id="259"/>
            <p14:sldId id="260"/>
            <p14:sldId id="263"/>
            <p14:sldId id="261"/>
            <p14:sldId id="262"/>
            <p14:sldId id="264"/>
            <p14:sldId id="265"/>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4434" autoAdjust="0"/>
  </p:normalViewPr>
  <p:slideViewPr>
    <p:cSldViewPr snapToGrid="0">
      <p:cViewPr varScale="1">
        <p:scale>
          <a:sx n="74" d="100"/>
          <a:sy n="74"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192992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212807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225743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41921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27824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41DD7D-DBC3-4CFF-A831-231E0E15F206}" type="datetimeFigureOut">
              <a:rPr lang="ru-RU" smtClean="0"/>
              <a:t>15.12.2013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411134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41DD7D-DBC3-4CFF-A831-231E0E15F206}" type="datetimeFigureOut">
              <a:rPr lang="ru-RU" smtClean="0"/>
              <a:t>15.12.2013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253463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41DD7D-DBC3-4CFF-A831-231E0E15F206}" type="datetimeFigureOut">
              <a:rPr lang="ru-RU" smtClean="0"/>
              <a:t>15.12.2013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108547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41DD7D-DBC3-4CFF-A831-231E0E15F206}" type="datetimeFigureOut">
              <a:rPr lang="ru-RU" smtClean="0"/>
              <a:t>15.12.2013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339014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41DD7D-DBC3-4CFF-A831-231E0E15F206}" type="datetimeFigureOut">
              <a:rPr lang="ru-RU" smtClean="0"/>
              <a:t>15.12.2013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73268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41DD7D-DBC3-4CFF-A831-231E0E15F206}" type="datetimeFigureOut">
              <a:rPr lang="ru-RU" smtClean="0"/>
              <a:t>15.12.2013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A59C1A-E41B-4A48-ACF3-82653582CC78}" type="slidenum">
              <a:rPr lang="ru-RU" smtClean="0"/>
              <a:t>‹#›</a:t>
            </a:fld>
            <a:endParaRPr lang="ru-RU"/>
          </a:p>
        </p:txBody>
      </p:sp>
    </p:spTree>
    <p:extLst>
      <p:ext uri="{BB962C8B-B14F-4D97-AF65-F5344CB8AC3E}">
        <p14:creationId xmlns:p14="http://schemas.microsoft.com/office/powerpoint/2010/main" val="50311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1DD7D-DBC3-4CFF-A831-231E0E15F206}" type="datetimeFigureOut">
              <a:rPr lang="ru-RU" smtClean="0"/>
              <a:t>15.12.2013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59C1A-E41B-4A48-ACF3-82653582CC78}" type="slidenum">
              <a:rPr lang="ru-RU" smtClean="0"/>
              <a:t>‹#›</a:t>
            </a:fld>
            <a:endParaRPr lang="ru-RU"/>
          </a:p>
        </p:txBody>
      </p:sp>
    </p:spTree>
    <p:extLst>
      <p:ext uri="{BB962C8B-B14F-4D97-AF65-F5344CB8AC3E}">
        <p14:creationId xmlns:p14="http://schemas.microsoft.com/office/powerpoint/2010/main" val="165960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400" dirty="0" smtClean="0">
                <a:latin typeface="Times New Roman" panose="02020603050405020304" pitchFamily="18" charset="0"/>
                <a:cs typeface="Times New Roman" panose="02020603050405020304" pitchFamily="18" charset="0"/>
              </a:rPr>
              <a:t>ИСКУССТВЕННОЕ ПРЕРЫВАНИЕ БЕРЕМЕННОСТИ – ПРАКТИКА НАРУШАЮЩАЯ ДЕЙСТВУЮЩЕЕ ЗАКОНОДАТЕЛЬСТВО РОССИЙСКОЙ ФЕДЕРАЦИИ</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dirty="0" smtClean="0"/>
          </a:p>
          <a:p>
            <a:endParaRPr lang="ru-RU" dirty="0"/>
          </a:p>
          <a:p>
            <a:r>
              <a:rPr lang="ru-RU" dirty="0" smtClean="0">
                <a:latin typeface="Times New Roman" panose="02020603050405020304" pitchFamily="18" charset="0"/>
                <a:cs typeface="Times New Roman" panose="02020603050405020304" pitchFamily="18" charset="0"/>
              </a:rPr>
              <a:t>2013 г.</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504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9245"/>
            <a:ext cx="10515600" cy="5777718"/>
          </a:xfrm>
        </p:spPr>
        <p:txBody>
          <a:bodyPr>
            <a:normAutofit/>
          </a:bodyPr>
          <a:lstStyle/>
          <a:p>
            <a:pPr marL="0" indent="0" algn="just">
              <a:buNone/>
            </a:pPr>
            <a:r>
              <a:rPr lang="ru-RU" sz="1800" dirty="0" smtClean="0">
                <a:latin typeface="Times New Roman" panose="02020603050405020304" pitchFamily="18" charset="0"/>
                <a:cs typeface="Times New Roman" panose="02020603050405020304" pitchFamily="18" charset="0"/>
              </a:rPr>
              <a:t>Статья 2 конвенции о правах ребенка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Государства - участники уважают и обеспечивают все права, предусмотренные настоящей Конвенцией, за каждым ребенком, находящимся в пределах их юрисдикции, без какой-либо дискриминации, независимо от </a:t>
            </a:r>
            <a:r>
              <a:rPr lang="ru-RU" sz="1800" i="1" dirty="0">
                <a:latin typeface="Times New Roman" panose="02020603050405020304" pitchFamily="18" charset="0"/>
                <a:cs typeface="Times New Roman" panose="02020603050405020304" pitchFamily="18" charset="0"/>
              </a:rPr>
              <a:t>расы, цвета кожи, пола, языка, религии, политических или иных убеждений, национального, этнического или социального происхождения, имущественного положения, состояния здоровья и </a:t>
            </a:r>
            <a:r>
              <a:rPr lang="ru-RU" sz="1800" b="1" i="1" dirty="0">
                <a:latin typeface="Times New Roman" panose="02020603050405020304" pitchFamily="18" charset="0"/>
                <a:cs typeface="Times New Roman" panose="02020603050405020304" pitchFamily="18" charset="0"/>
              </a:rPr>
              <a:t>рождения ребенка</a:t>
            </a:r>
            <a:r>
              <a:rPr lang="ru-RU" sz="1800" i="1" dirty="0">
                <a:latin typeface="Times New Roman" panose="02020603050405020304" pitchFamily="18" charset="0"/>
                <a:cs typeface="Times New Roman" panose="02020603050405020304" pitchFamily="18" charset="0"/>
              </a:rPr>
              <a:t>, его родителей или законных опекунов или каких-либо иных обстоятельств</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b="1" i="1" dirty="0" smtClean="0">
                <a:latin typeface="Times New Roman" panose="02020603050405020304" pitchFamily="18" charset="0"/>
                <a:cs typeface="Times New Roman" panose="02020603050405020304" pitchFamily="18" charset="0"/>
              </a:rPr>
              <a:t>В МЕЖДУНАРОДНЫХ ДОГОВОРАХ РОССИЙСКОЙ ФЕДЕРАЦИИ РЕБЕНОК НАДЕЛЕН ПРАВОСПОСОБНОСТЬЮ ДО РОЖДЕНИЯ И НЕ ДОПУСКАЕТСЯ ДИСКРИМИНАЦИЯ ЕГО ОСНОВНЫХ ПРАВ ПО ПРИЗНАКУ РОЖДЕНИЯ</a:t>
            </a:r>
          </a:p>
          <a:p>
            <a:pPr marL="0" indent="0" algn="just">
              <a:buNone/>
            </a:pPr>
            <a:r>
              <a:rPr lang="ru-RU" sz="1800" dirty="0" smtClean="0">
                <a:latin typeface="Times New Roman" panose="02020603050405020304" pitchFamily="18" charset="0"/>
                <a:cs typeface="Times New Roman" panose="02020603050405020304" pitchFamily="18" charset="0"/>
              </a:rPr>
              <a:t>Статья 47 Семейного Кодекса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Права </a:t>
            </a:r>
            <a:r>
              <a:rPr lang="ru-RU" sz="1800" i="1" dirty="0">
                <a:latin typeface="Times New Roman" panose="02020603050405020304" pitchFamily="18" charset="0"/>
                <a:cs typeface="Times New Roman" panose="02020603050405020304" pitchFamily="18" charset="0"/>
              </a:rPr>
              <a:t>и обязанности родителей и </a:t>
            </a:r>
            <a:r>
              <a:rPr lang="ru-RU" sz="1800" b="1" i="1" dirty="0">
                <a:latin typeface="Times New Roman" panose="02020603050405020304" pitchFamily="18" charset="0"/>
                <a:cs typeface="Times New Roman" panose="02020603050405020304" pitchFamily="18" charset="0"/>
              </a:rPr>
              <a:t>детей основываются на </a:t>
            </a:r>
            <a:r>
              <a:rPr lang="ru-RU" sz="1800" b="1" i="1" u="sng" dirty="0">
                <a:latin typeface="Times New Roman" panose="02020603050405020304" pitchFamily="18" charset="0"/>
                <a:cs typeface="Times New Roman" panose="02020603050405020304" pitchFamily="18" charset="0"/>
              </a:rPr>
              <a:t>происхождении</a:t>
            </a:r>
            <a:r>
              <a:rPr lang="ru-RU" sz="1800" b="1" i="1" dirty="0">
                <a:latin typeface="Times New Roman" panose="02020603050405020304" pitchFamily="18" charset="0"/>
                <a:cs typeface="Times New Roman" panose="02020603050405020304" pitchFamily="18" charset="0"/>
              </a:rPr>
              <a:t> </a:t>
            </a:r>
            <a:r>
              <a:rPr lang="ru-RU" sz="1800" b="1" i="1" dirty="0" smtClean="0">
                <a:latin typeface="Times New Roman" panose="02020603050405020304" pitchFamily="18" charset="0"/>
                <a:cs typeface="Times New Roman" panose="02020603050405020304" pitchFamily="18" charset="0"/>
              </a:rPr>
              <a:t>детей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54 Семейного Кодекса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Ребенком признается лицо, не достигшее возраста восемнадцати лет (совершеннолетия</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19 Конституции РФ</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Государство гарантирует равенство прав и свобод человека и гражданина независимо от </a:t>
            </a:r>
            <a:r>
              <a:rPr lang="ru-RU" sz="1800" i="1" dirty="0">
                <a:latin typeface="Times New Roman" panose="02020603050405020304" pitchFamily="18" charset="0"/>
                <a:cs typeface="Times New Roman" panose="02020603050405020304" pitchFamily="18" charset="0"/>
              </a:rPr>
              <a:t>пола, расы, национальности, языка, происхождения, имущественного и должностного положения, места жительства, отношения к религии, убеждений, принадлежности к общественным объединениям, а также </a:t>
            </a:r>
            <a:r>
              <a:rPr lang="ru-RU" sz="1800" b="1" i="1" dirty="0">
                <a:latin typeface="Times New Roman" panose="02020603050405020304" pitchFamily="18" charset="0"/>
                <a:cs typeface="Times New Roman" panose="02020603050405020304" pitchFamily="18" charset="0"/>
              </a:rPr>
              <a:t>других обстоятельств</a:t>
            </a:r>
            <a:r>
              <a:rPr lang="ru-RU" sz="1800" i="1" dirty="0">
                <a:latin typeface="Times New Roman" panose="02020603050405020304" pitchFamily="18" charset="0"/>
                <a:cs typeface="Times New Roman" panose="02020603050405020304" pitchFamily="18" charset="0"/>
              </a:rPr>
              <a:t>. Запрещаются любые формы ограничения прав граждан по признакам социальной, расовой, национальной, языковой или религиозной принадлежности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737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7730"/>
            <a:ext cx="10515600" cy="5829233"/>
          </a:xfrm>
        </p:spPr>
        <p:txBody>
          <a:bodyPr>
            <a:normAutofit/>
          </a:bodyPr>
          <a:lstStyle/>
          <a:p>
            <a:pPr marL="0" indent="0" algn="ctr">
              <a:buNone/>
            </a:pPr>
            <a:r>
              <a:rPr lang="ru-RU" sz="1800" b="1" i="1" dirty="0" smtClean="0">
                <a:latin typeface="Times New Roman" panose="02020603050405020304" pitchFamily="18" charset="0"/>
                <a:cs typeface="Times New Roman" panose="02020603050405020304" pitchFamily="18" charset="0"/>
              </a:rPr>
              <a:t>БУДЕТ ЛИ ВЕРНЫМ УТВЕРЖДЕНИЕ, ЧТО В СООТВЕТСТВИИ С ДЕЙСТВУЮЩИМ ЗАКОНОДАТЕЛЬСТВОМ РОССИЙСКОЙ ФЕДЕРАЦИИ РЕБЕНОК НАДЕЛЕН ПРАВОСПОСОБНОСТЬЮ ДО РОЖДЕНИЯ?</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a:t>
            </a:r>
            <a:r>
              <a:rPr lang="ru-RU" sz="1800" dirty="0">
                <a:latin typeface="Times New Roman" panose="02020603050405020304" pitchFamily="18" charset="0"/>
                <a:cs typeface="Times New Roman" panose="02020603050405020304" pitchFamily="18" charset="0"/>
              </a:rPr>
              <a:t>17 Конституции РФ: «</a:t>
            </a:r>
            <a:r>
              <a:rPr lang="ru-RU" sz="1800" i="1" dirty="0">
                <a:latin typeface="Times New Roman" panose="02020603050405020304" pitchFamily="18" charset="0"/>
                <a:cs typeface="Times New Roman" panose="02020603050405020304" pitchFamily="18" charset="0"/>
              </a:rPr>
              <a:t>В Российской Федерации признаются и гарантируются права и свободы человека и гражданина </a:t>
            </a:r>
            <a:r>
              <a:rPr lang="ru-RU" sz="1800" b="1" i="1" dirty="0">
                <a:latin typeface="Times New Roman" panose="02020603050405020304" pitchFamily="18" charset="0"/>
                <a:cs typeface="Times New Roman" panose="02020603050405020304" pitchFamily="18" charset="0"/>
              </a:rPr>
              <a:t>согласно общепризнанным принципам и нормам международного права и в соответствии с настоящей Конституцией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4 статьи 15 Конституции РФ</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Общепризнанные принципы и нормы международного права и международные договоры Российской Федерации являются составной частью ее правовой системы. </a:t>
            </a:r>
            <a:r>
              <a:rPr lang="ru-RU" sz="1800" b="1" i="1" dirty="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предусмотренные законом, то </a:t>
            </a:r>
            <a:r>
              <a:rPr lang="ru-RU" sz="1800" b="1" i="1" dirty="0" smtClean="0">
                <a:latin typeface="Times New Roman" panose="02020603050405020304" pitchFamily="18" charset="0"/>
                <a:cs typeface="Times New Roman" panose="02020603050405020304" pitchFamily="18" charset="0"/>
              </a:rPr>
              <a:t>применяются </a:t>
            </a:r>
            <a:r>
              <a:rPr lang="ru-RU" sz="1800" b="1" i="1" dirty="0">
                <a:latin typeface="Times New Roman" panose="02020603050405020304" pitchFamily="18" charset="0"/>
                <a:cs typeface="Times New Roman" panose="02020603050405020304" pitchFamily="18" charset="0"/>
              </a:rPr>
              <a:t>правила международного </a:t>
            </a:r>
            <a:r>
              <a:rPr lang="ru-RU" sz="1800" b="1" i="1" dirty="0" smtClean="0">
                <a:latin typeface="Times New Roman" panose="02020603050405020304" pitchFamily="18" charset="0"/>
                <a:cs typeface="Times New Roman" panose="02020603050405020304" pitchFamily="18" charset="0"/>
              </a:rPr>
              <a:t>договора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838199" y="4919730"/>
            <a:ext cx="5111839" cy="12878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u-RU" sz="1400" b="1" dirty="0" smtClean="0">
                <a:ln w="0"/>
                <a:solidFill>
                  <a:schemeClr val="tx1"/>
                </a:solidFill>
                <a:latin typeface="Times New Roman" panose="02020603050405020304" pitchFamily="18" charset="0"/>
                <a:cs typeface="Times New Roman" panose="02020603050405020304" pitchFamily="18" charset="0"/>
              </a:rPr>
              <a:t>Часть 2 статьи 17 Конституции РФ: «Основные права и свободы человека неотчуждаемы и принадлежат каждому </a:t>
            </a:r>
            <a:r>
              <a:rPr lang="ru-RU" sz="2000" b="1" dirty="0" smtClean="0">
                <a:ln w="0"/>
                <a:solidFill>
                  <a:srgbClr val="FF0000"/>
                </a:solidFill>
                <a:latin typeface="Times New Roman" panose="02020603050405020304" pitchFamily="18" charset="0"/>
                <a:cs typeface="Times New Roman" panose="02020603050405020304" pitchFamily="18" charset="0"/>
              </a:rPr>
              <a:t>от рождения</a:t>
            </a:r>
            <a:r>
              <a:rPr lang="ru-RU" sz="1400" b="1" dirty="0" smtClean="0">
                <a:ln w="0"/>
                <a:solidFill>
                  <a:schemeClr val="tx1"/>
                </a:solidFill>
                <a:latin typeface="Times New Roman" panose="02020603050405020304" pitchFamily="18" charset="0"/>
                <a:cs typeface="Times New Roman" panose="02020603050405020304" pitchFamily="18" charset="0"/>
              </a:rPr>
              <a:t>»</a:t>
            </a:r>
            <a:endParaRPr lang="ru-RU" sz="1400" b="1" dirty="0">
              <a:ln w="0"/>
              <a:solidFill>
                <a:schemeClr val="tx1"/>
              </a:solidFill>
              <a:latin typeface="Times New Roman" panose="02020603050405020304" pitchFamily="18" charset="0"/>
              <a:cs typeface="Times New Roman" panose="02020603050405020304" pitchFamily="18" charset="0"/>
            </a:endParaRPr>
          </a:p>
        </p:txBody>
      </p:sp>
      <p:sp>
        <p:nvSpPr>
          <p:cNvPr id="5" name="Стрелка углом 4"/>
          <p:cNvSpPr/>
          <p:nvPr/>
        </p:nvSpPr>
        <p:spPr>
          <a:xfrm>
            <a:off x="1081825" y="3490175"/>
            <a:ext cx="3631843" cy="1429555"/>
          </a:xfrm>
          <a:prstGeom prst="bentArrow">
            <a:avLst>
              <a:gd name="adj1" fmla="val 25000"/>
              <a:gd name="adj2" fmla="val 2545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solidFill>
            </a:endParaRPr>
          </a:p>
          <a:p>
            <a:pPr algn="ctr"/>
            <a:r>
              <a:rPr lang="ru-RU" dirty="0" smtClean="0">
                <a:solidFill>
                  <a:srgbClr val="C00000"/>
                </a:solidFill>
              </a:rPr>
              <a:t>ч. 1 ст. 17, ч. 4 ст. 15</a:t>
            </a:r>
          </a:p>
          <a:p>
            <a:pPr algn="ctr"/>
            <a:r>
              <a:rPr lang="ru-RU" dirty="0" smtClean="0">
                <a:solidFill>
                  <a:srgbClr val="C00000"/>
                </a:solidFill>
              </a:rPr>
              <a:t>Конституции РФ</a:t>
            </a:r>
            <a:endParaRPr lang="ru-RU" dirty="0">
              <a:solidFill>
                <a:srgbClr val="C00000"/>
              </a:solidFill>
            </a:endParaRPr>
          </a:p>
        </p:txBody>
      </p:sp>
      <p:sp>
        <p:nvSpPr>
          <p:cNvPr id="6" name="Скругленный прямоугольник 5"/>
          <p:cNvSpPr/>
          <p:nvPr/>
        </p:nvSpPr>
        <p:spPr>
          <a:xfrm>
            <a:off x="4713667" y="3490175"/>
            <a:ext cx="2859109"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400" dirty="0" smtClean="0">
                <a:ln w="0"/>
                <a:solidFill>
                  <a:schemeClr val="tx1"/>
                </a:solidFill>
                <a:latin typeface="Times New Roman" panose="02020603050405020304" pitchFamily="18" charset="0"/>
                <a:cs typeface="Times New Roman" panose="02020603050405020304" pitchFamily="18" charset="0"/>
              </a:rPr>
              <a:t>ст. 14 Конвенции о правах человека, ст. 1, ст. 2 Конвенции о правах ребенка</a:t>
            </a:r>
            <a:endParaRPr lang="ru-RU" sz="1400" dirty="0">
              <a:ln w="0"/>
              <a:solidFill>
                <a:schemeClr val="tx1"/>
              </a:solidFill>
              <a:latin typeface="Times New Roman" panose="02020603050405020304" pitchFamily="18" charset="0"/>
              <a:cs typeface="Times New Roman" panose="02020603050405020304" pitchFamily="18" charset="0"/>
            </a:endParaRPr>
          </a:p>
        </p:txBody>
      </p:sp>
      <p:sp>
        <p:nvSpPr>
          <p:cNvPr id="7" name="Стрелка углом 6"/>
          <p:cNvSpPr/>
          <p:nvPr/>
        </p:nvSpPr>
        <p:spPr>
          <a:xfrm rot="5400000">
            <a:off x="8902445" y="2468375"/>
            <a:ext cx="1121688" cy="378102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dirty="0" smtClean="0">
                <a:solidFill>
                  <a:srgbClr val="C00000"/>
                </a:solidFill>
                <a:cs typeface="Times New Roman" panose="02020603050405020304" pitchFamily="18" charset="0"/>
              </a:rPr>
              <a:t>ч. 1 ст. 17, ч. 4 ст. 15</a:t>
            </a:r>
          </a:p>
          <a:p>
            <a:pPr algn="ctr"/>
            <a:r>
              <a:rPr lang="ru-RU" dirty="0" smtClean="0">
                <a:solidFill>
                  <a:srgbClr val="C00000"/>
                </a:solidFill>
                <a:cs typeface="Times New Roman" panose="02020603050405020304" pitchFamily="18" charset="0"/>
              </a:rPr>
              <a:t>Конституции РФ</a:t>
            </a:r>
            <a:endParaRPr lang="ru-RU" dirty="0">
              <a:solidFill>
                <a:srgbClr val="C00000"/>
              </a:solidFill>
              <a:cs typeface="Times New Roman" panose="02020603050405020304" pitchFamily="18" charset="0"/>
            </a:endParaRPr>
          </a:p>
        </p:txBody>
      </p:sp>
      <p:sp>
        <p:nvSpPr>
          <p:cNvPr id="8" name="Скругленный прямоугольник 7"/>
          <p:cNvSpPr/>
          <p:nvPr/>
        </p:nvSpPr>
        <p:spPr>
          <a:xfrm>
            <a:off x="6336406" y="4919730"/>
            <a:ext cx="5017394" cy="12572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u-RU" sz="1400" b="1" dirty="0" smtClean="0">
                <a:ln w="0"/>
                <a:solidFill>
                  <a:schemeClr val="tx1"/>
                </a:solidFill>
                <a:latin typeface="Times New Roman" panose="02020603050405020304" pitchFamily="18" charset="0"/>
                <a:cs typeface="Times New Roman" panose="02020603050405020304" pitchFamily="18" charset="0"/>
              </a:rPr>
              <a:t>Часть 2 статьи 17 Конституции РФ: «Основные права и свободы человека неотчуждаемы и принадлежат каждому </a:t>
            </a:r>
            <a:r>
              <a:rPr lang="ru-RU" sz="2000" b="1" dirty="0" smtClean="0">
                <a:ln w="0"/>
                <a:solidFill>
                  <a:srgbClr val="FF0000"/>
                </a:solidFill>
                <a:latin typeface="Times New Roman" panose="02020603050405020304" pitchFamily="18" charset="0"/>
                <a:cs typeface="Times New Roman" panose="02020603050405020304" pitchFamily="18" charset="0"/>
              </a:rPr>
              <a:t>до рождения</a:t>
            </a:r>
            <a:r>
              <a:rPr lang="ru-RU" sz="1400" b="1" dirty="0" smtClean="0">
                <a:ln w="0"/>
                <a:solidFill>
                  <a:schemeClr val="tx1"/>
                </a:solidFill>
                <a:latin typeface="Times New Roman" panose="02020603050405020304" pitchFamily="18" charset="0"/>
                <a:cs typeface="Times New Roman" panose="02020603050405020304" pitchFamily="18" charset="0"/>
              </a:rPr>
              <a:t>»</a:t>
            </a:r>
            <a:endParaRPr lang="ru-RU" sz="1400" b="1" dirty="0">
              <a:ln w="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727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838201" y="435695"/>
            <a:ext cx="10515600" cy="2784023"/>
          </a:xfrm>
          <a:prstGeom prst="rect">
            <a:avLst/>
          </a:prstGeom>
        </p:spPr>
      </p:pic>
      <p:sp>
        <p:nvSpPr>
          <p:cNvPr id="5" name="TextBox 4"/>
          <p:cNvSpPr txBox="1"/>
          <p:nvPr/>
        </p:nvSpPr>
        <p:spPr>
          <a:xfrm>
            <a:off x="838201" y="3747752"/>
            <a:ext cx="10515599" cy="36933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Часть 1 статьи 20 Конституции РФ: «</a:t>
            </a:r>
            <a:r>
              <a:rPr lang="ru-RU" b="1" i="1" dirty="0" smtClean="0">
                <a:latin typeface="Times New Roman" panose="02020603050405020304" pitchFamily="18" charset="0"/>
                <a:cs typeface="Times New Roman" panose="02020603050405020304" pitchFamily="18" charset="0"/>
              </a:rPr>
              <a:t>Каждый </a:t>
            </a:r>
            <a:r>
              <a:rPr lang="ru-RU" i="1" dirty="0" smtClean="0">
                <a:latin typeface="Times New Roman" panose="02020603050405020304" pitchFamily="18" charset="0"/>
                <a:cs typeface="Times New Roman" panose="02020603050405020304" pitchFamily="18" charset="0"/>
              </a:rPr>
              <a:t>имеет право на жизнь</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641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0761"/>
            <a:ext cx="10515600" cy="5726202"/>
          </a:xfrm>
        </p:spPr>
        <p:txBody>
          <a:bodyPr>
            <a:normAutofit/>
          </a:bodyPr>
          <a:lstStyle/>
          <a:p>
            <a:pPr marL="0" indent="0">
              <a:buNone/>
            </a:pPr>
            <a:r>
              <a:rPr lang="ru-RU" sz="1800" b="1" u="sng" dirty="0" smtClean="0">
                <a:latin typeface="Times New Roman" panose="02020603050405020304" pitchFamily="18" charset="0"/>
                <a:cs typeface="Times New Roman" panose="02020603050405020304" pitchFamily="18" charset="0"/>
              </a:rPr>
              <a:t>МАТЕРИНСТВО – ЭТО…</a:t>
            </a:r>
          </a:p>
          <a:p>
            <a:pPr marL="0" indent="0" algn="just">
              <a:buNone/>
            </a:pPr>
            <a:r>
              <a:rPr lang="ru-RU" sz="1800" dirty="0" smtClean="0">
                <a:latin typeface="Times New Roman" panose="02020603050405020304" pitchFamily="18" charset="0"/>
                <a:cs typeface="Times New Roman" panose="02020603050405020304" pitchFamily="18" charset="0"/>
              </a:rPr>
              <a:t>Статья </a:t>
            </a:r>
            <a:r>
              <a:rPr lang="ru-RU" sz="1800" dirty="0">
                <a:latin typeface="Times New Roman" panose="02020603050405020304" pitchFamily="18" charset="0"/>
                <a:cs typeface="Times New Roman" panose="02020603050405020304" pitchFamily="18" charset="0"/>
              </a:rPr>
              <a:t>47 Семейного Кодекса: «</a:t>
            </a:r>
            <a:r>
              <a:rPr lang="ru-RU" sz="1800" b="1" i="1" dirty="0">
                <a:latin typeface="Times New Roman" panose="02020603050405020304" pitchFamily="18" charset="0"/>
                <a:cs typeface="Times New Roman" panose="02020603050405020304" pitchFamily="18" charset="0"/>
              </a:rPr>
              <a:t>Права и обязанности родителей </a:t>
            </a:r>
            <a:r>
              <a:rPr lang="ru-RU" sz="1800" i="1" dirty="0">
                <a:latin typeface="Times New Roman" panose="02020603050405020304" pitchFamily="18" charset="0"/>
                <a:cs typeface="Times New Roman" panose="02020603050405020304" pitchFamily="18" charset="0"/>
              </a:rPr>
              <a:t>и детей </a:t>
            </a:r>
            <a:r>
              <a:rPr lang="ru-RU" sz="1800" b="1" i="1" dirty="0">
                <a:latin typeface="Times New Roman" panose="02020603050405020304" pitchFamily="18" charset="0"/>
                <a:cs typeface="Times New Roman" panose="02020603050405020304" pitchFamily="18" charset="0"/>
              </a:rPr>
              <a:t>основываются на </a:t>
            </a:r>
            <a:r>
              <a:rPr lang="ru-RU" sz="1800" b="1" i="1" u="sng" dirty="0">
                <a:latin typeface="Times New Roman" panose="02020603050405020304" pitchFamily="18" charset="0"/>
                <a:cs typeface="Times New Roman" panose="02020603050405020304" pitchFamily="18" charset="0"/>
              </a:rPr>
              <a:t>происхождении</a:t>
            </a:r>
            <a:r>
              <a:rPr lang="ru-RU" sz="1800" b="1" i="1" dirty="0">
                <a:latin typeface="Times New Roman" panose="02020603050405020304" pitchFamily="18" charset="0"/>
                <a:cs typeface="Times New Roman" panose="02020603050405020304" pitchFamily="18" charset="0"/>
              </a:rPr>
              <a:t> </a:t>
            </a:r>
            <a:r>
              <a:rPr lang="ru-RU" sz="1800" b="1" i="1" dirty="0" smtClean="0">
                <a:latin typeface="Times New Roman" panose="02020603050405020304" pitchFamily="18" charset="0"/>
                <a:cs typeface="Times New Roman" panose="02020603050405020304" pitchFamily="18" charset="0"/>
              </a:rPr>
              <a:t>детей</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a:t>
            </a:r>
            <a:r>
              <a:rPr lang="ru-RU" sz="1800" dirty="0">
                <a:latin typeface="Times New Roman" panose="02020603050405020304" pitchFamily="18" charset="0"/>
                <a:cs typeface="Times New Roman" panose="02020603050405020304" pitchFamily="18" charset="0"/>
              </a:rPr>
              <a:t>48 Семейного Кодекса: «</a:t>
            </a:r>
            <a:r>
              <a:rPr lang="ru-RU" sz="1800" i="1" u="sng" dirty="0">
                <a:latin typeface="Times New Roman" panose="02020603050405020304" pitchFamily="18" charset="0"/>
                <a:cs typeface="Times New Roman" panose="02020603050405020304" pitchFamily="18" charset="0"/>
              </a:rPr>
              <a:t>Происхождение</a:t>
            </a:r>
            <a:r>
              <a:rPr lang="ru-RU" sz="1800" i="1" dirty="0">
                <a:latin typeface="Times New Roman" panose="02020603050405020304" pitchFamily="18" charset="0"/>
                <a:cs typeface="Times New Roman" panose="02020603050405020304" pitchFamily="18" charset="0"/>
              </a:rPr>
              <a:t> ребенка от матери (материнство</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b="1" i="1" dirty="0" smtClean="0">
                <a:latin typeface="Times New Roman" panose="02020603050405020304" pitchFamily="18" charset="0"/>
                <a:cs typeface="Times New Roman" panose="02020603050405020304" pitchFamily="18" charset="0"/>
              </a:rPr>
              <a:t>МАТЕРИНСТВО – это </a:t>
            </a:r>
            <a:r>
              <a:rPr lang="ru-RU" sz="1800" b="1" i="1" u="sng" dirty="0" smtClean="0">
                <a:latin typeface="Times New Roman" panose="02020603050405020304" pitchFamily="18" charset="0"/>
                <a:cs typeface="Times New Roman" panose="02020603050405020304" pitchFamily="18" charset="0"/>
              </a:rPr>
              <a:t>ПРОИСХОЖДЕНИЕ</a:t>
            </a:r>
            <a:r>
              <a:rPr lang="ru-RU" sz="1800" b="1" i="1" dirty="0" smtClean="0">
                <a:latin typeface="Times New Roman" panose="02020603050405020304" pitchFamily="18" charset="0"/>
                <a:cs typeface="Times New Roman" panose="02020603050405020304" pitchFamily="18" charset="0"/>
              </a:rPr>
              <a:t> ребенка от матери с наделением (её) прав и обязанностей родителя</a:t>
            </a:r>
          </a:p>
          <a:p>
            <a:pPr marL="0" indent="0" algn="just">
              <a:buNone/>
            </a:pPr>
            <a:endParaRPr lang="ru-RU" sz="1800" b="1" i="1" dirty="0">
              <a:latin typeface="Times New Roman" panose="02020603050405020304" pitchFamily="18" charset="0"/>
              <a:cs typeface="Times New Roman" panose="02020603050405020304" pitchFamily="18" charset="0"/>
            </a:endParaRPr>
          </a:p>
          <a:p>
            <a:pPr marL="0" indent="0" algn="ctr">
              <a:buNone/>
            </a:pPr>
            <a:r>
              <a:rPr lang="ru-RU" sz="3200" b="1" dirty="0" smtClean="0">
                <a:solidFill>
                  <a:srgbClr val="FF0000"/>
                </a:solidFill>
                <a:latin typeface="Times New Roman" panose="02020603050405020304" pitchFamily="18" charset="0"/>
                <a:cs typeface="Times New Roman" panose="02020603050405020304" pitchFamily="18" charset="0"/>
              </a:rPr>
              <a:t>ПРОИСХОЖДЕНИЕ        РОЖДЕНИЕ</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4" name="Не равно 3"/>
          <p:cNvSpPr/>
          <p:nvPr/>
        </p:nvSpPr>
        <p:spPr>
          <a:xfrm>
            <a:off x="6555346" y="2966132"/>
            <a:ext cx="631065" cy="309093"/>
          </a:xfrm>
          <a:prstGeom prst="mathNotEqual">
            <a:avLst>
              <a:gd name="adj1" fmla="val 9727"/>
              <a:gd name="adj2" fmla="val 6408471"/>
              <a:gd name="adj3" fmla="val 1865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750960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35641"/>
          </a:xfrm>
        </p:spPr>
        <p:txBody>
          <a:bodyPr>
            <a:normAutofit/>
          </a:bodyPr>
          <a:lstStyle/>
          <a:p>
            <a:pPr algn="ctr"/>
            <a:r>
              <a:rPr lang="ru-RU" sz="2800" b="1" dirty="0"/>
              <a:t>а</a:t>
            </a:r>
            <a:r>
              <a:rPr lang="ru-RU" sz="2800" b="1" dirty="0" smtClean="0"/>
              <a:t>нализ статьи 56 323-ФЗ на соответствие действующему законодательству Российской Федерации</a:t>
            </a:r>
            <a:endParaRPr lang="ru-RU" sz="2800" b="1" dirty="0"/>
          </a:p>
        </p:txBody>
      </p:sp>
      <p:sp>
        <p:nvSpPr>
          <p:cNvPr id="3" name="Объект 2"/>
          <p:cNvSpPr>
            <a:spLocks noGrp="1"/>
          </p:cNvSpPr>
          <p:nvPr>
            <p:ph idx="1"/>
          </p:nvPr>
        </p:nvSpPr>
        <p:spPr>
          <a:xfrm>
            <a:off x="838200" y="1300766"/>
            <a:ext cx="10515600" cy="4876197"/>
          </a:xfrm>
        </p:spPr>
        <p:txBody>
          <a:bodyPr>
            <a:normAutofit lnSpcReduction="10000"/>
          </a:bodyPr>
          <a:lstStyle/>
          <a:p>
            <a:pPr marL="0" indent="0" algn="just">
              <a:buNone/>
            </a:pPr>
            <a:r>
              <a:rPr lang="ru-RU" sz="1800" i="1" dirty="0">
                <a:latin typeface="Times New Roman" panose="02020603050405020304" pitchFamily="18" charset="0"/>
                <a:cs typeface="Times New Roman" panose="02020603050405020304" pitchFamily="18" charset="0"/>
              </a:rPr>
              <a:t>«1. Каждая женщина самостоятельно решает вопрос о материнстве. Искусственное прерывание беременности проводится по желанию женщины при наличии информированного добровольного согласия</a:t>
            </a:r>
            <a:r>
              <a:rPr lang="ru-RU" sz="1800" i="1"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31 Семейного Кодекса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Вопросы материнства</a:t>
            </a:r>
            <a:r>
              <a:rPr lang="ru-RU" sz="1800" i="1" dirty="0">
                <a:latin typeface="Times New Roman" panose="02020603050405020304" pitchFamily="18" charset="0"/>
                <a:cs typeface="Times New Roman" panose="02020603050405020304" pitchFamily="18" charset="0"/>
              </a:rPr>
              <a:t>, отцовства, воспитания, образования детей и другие вопросы жизни семьи </a:t>
            </a:r>
            <a:r>
              <a:rPr lang="ru-RU" sz="1800" b="1" i="1" dirty="0">
                <a:latin typeface="Times New Roman" panose="02020603050405020304" pitchFamily="18" charset="0"/>
                <a:cs typeface="Times New Roman" panose="02020603050405020304" pitchFamily="18" charset="0"/>
              </a:rPr>
              <a:t>решаются супругами </a:t>
            </a:r>
            <a:r>
              <a:rPr lang="ru-RU" sz="1800" b="1" i="1" u="sng" dirty="0">
                <a:latin typeface="Times New Roman" panose="02020603050405020304" pitchFamily="18" charset="0"/>
                <a:cs typeface="Times New Roman" panose="02020603050405020304" pitchFamily="18" charset="0"/>
              </a:rPr>
              <a:t>совместно</a:t>
            </a:r>
            <a:r>
              <a:rPr lang="ru-RU" sz="1800" b="1" i="1"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исходя из принципа равенства супругов</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38 Конституции РФ</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Забота о детях, их воспитание </a:t>
            </a:r>
            <a:r>
              <a:rPr lang="ru-RU" sz="1800" i="1" dirty="0" smtClean="0">
                <a:latin typeface="Times New Roman" panose="02020603050405020304" pitchFamily="18" charset="0"/>
                <a:cs typeface="Times New Roman" panose="02020603050405020304" pitchFamily="18" charset="0"/>
              </a:rPr>
              <a:t>- </a:t>
            </a:r>
            <a:r>
              <a:rPr lang="ru-RU" sz="1800" b="1" i="1" u="sng" dirty="0" smtClean="0">
                <a:latin typeface="Times New Roman" panose="02020603050405020304" pitchFamily="18" charset="0"/>
                <a:cs typeface="Times New Roman" panose="02020603050405020304" pitchFamily="18" charset="0"/>
              </a:rPr>
              <a:t>равное</a:t>
            </a:r>
            <a:r>
              <a:rPr lang="ru-RU" sz="1800" b="1" i="1" dirty="0" smtClean="0">
                <a:latin typeface="Times New Roman" panose="02020603050405020304" pitchFamily="18" charset="0"/>
                <a:cs typeface="Times New Roman" panose="02020603050405020304" pitchFamily="18" charset="0"/>
              </a:rPr>
              <a:t> право и обязанность родителей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a:t>
            </a:r>
            <a:r>
              <a:rPr lang="ru-RU" sz="1800" dirty="0">
                <a:latin typeface="Times New Roman" panose="02020603050405020304" pitchFamily="18" charset="0"/>
                <a:cs typeface="Times New Roman" panose="02020603050405020304" pitchFamily="18" charset="0"/>
              </a:rPr>
              <a:t>61 Семейного Кодекса: «</a:t>
            </a:r>
            <a:r>
              <a:rPr lang="ru-RU" sz="1800" b="1" i="1" dirty="0">
                <a:latin typeface="Times New Roman" panose="02020603050405020304" pitchFamily="18" charset="0"/>
                <a:cs typeface="Times New Roman" panose="02020603050405020304" pitchFamily="18" charset="0"/>
              </a:rPr>
              <a:t>Родители имеют </a:t>
            </a:r>
            <a:r>
              <a:rPr lang="ru-RU" sz="1800" b="1" i="1" u="sng" dirty="0">
                <a:latin typeface="Times New Roman" panose="02020603050405020304" pitchFamily="18" charset="0"/>
                <a:cs typeface="Times New Roman" panose="02020603050405020304" pitchFamily="18" charset="0"/>
              </a:rPr>
              <a:t>равные</a:t>
            </a:r>
            <a:r>
              <a:rPr lang="ru-RU" sz="1800" b="1" i="1" dirty="0">
                <a:latin typeface="Times New Roman" panose="02020603050405020304" pitchFamily="18" charset="0"/>
                <a:cs typeface="Times New Roman" panose="02020603050405020304" pitchFamily="18" charset="0"/>
              </a:rPr>
              <a:t> права</a:t>
            </a:r>
            <a:r>
              <a:rPr lang="ru-RU" sz="1800" i="1" dirty="0">
                <a:latin typeface="Times New Roman" panose="02020603050405020304" pitchFamily="18" charset="0"/>
                <a:cs typeface="Times New Roman" panose="02020603050405020304" pitchFamily="18" charset="0"/>
              </a:rPr>
              <a:t> и несут равные обязанности в отношении своих детей (родительские права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(ст. 47 СК РФ)</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38 Конституции РФ</a:t>
            </a:r>
            <a:r>
              <a:rPr lang="ru-RU" sz="1800" dirty="0">
                <a:latin typeface="Times New Roman" panose="02020603050405020304" pitchFamily="18" charset="0"/>
                <a:cs typeface="Times New Roman" panose="02020603050405020304" pitchFamily="18" charset="0"/>
              </a:rPr>
              <a:t>: «</a:t>
            </a:r>
            <a:r>
              <a:rPr lang="ru-RU" sz="1800" i="1" dirty="0" smtClean="0">
                <a:latin typeface="Times New Roman" panose="02020603050405020304" pitchFamily="18" charset="0"/>
                <a:cs typeface="Times New Roman" panose="02020603050405020304" pitchFamily="18" charset="0"/>
              </a:rPr>
              <a:t>Материнство </a:t>
            </a:r>
            <a:r>
              <a:rPr lang="ru-RU" sz="1800" dirty="0" smtClean="0">
                <a:latin typeface="Times New Roman" panose="02020603050405020304" pitchFamily="18" charset="0"/>
                <a:cs typeface="Times New Roman" panose="02020603050405020304" pitchFamily="18" charset="0"/>
              </a:rPr>
              <a:t>(происхождение ребенка от матери)</a:t>
            </a:r>
            <a:r>
              <a:rPr lang="ru-RU" sz="1800" i="1"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и детство, семья находятся </a:t>
            </a:r>
            <a:r>
              <a:rPr lang="ru-RU" sz="1800" b="1" i="1" dirty="0">
                <a:latin typeface="Times New Roman" panose="02020603050405020304" pitchFamily="18" charset="0"/>
                <a:cs typeface="Times New Roman" panose="02020603050405020304" pitchFamily="18" charset="0"/>
              </a:rPr>
              <a:t>под защитой государства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65 Семейного Кодекса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При осуществлении родительских </a:t>
            </a:r>
            <a:r>
              <a:rPr lang="ru-RU" sz="1800" i="1" dirty="0" smtClean="0">
                <a:latin typeface="Times New Roman" panose="02020603050405020304" pitchFamily="18" charset="0"/>
                <a:cs typeface="Times New Roman" panose="02020603050405020304" pitchFamily="18" charset="0"/>
              </a:rPr>
              <a:t>прав </a:t>
            </a:r>
            <a:r>
              <a:rPr lang="ru-RU" sz="1800" dirty="0" smtClean="0">
                <a:latin typeface="Times New Roman" panose="02020603050405020304" pitchFamily="18" charset="0"/>
                <a:cs typeface="Times New Roman" panose="02020603050405020304" pitchFamily="18" charset="0"/>
              </a:rPr>
              <a:t>(с момента происхождения детей ст. 47 СК РФ)</a:t>
            </a:r>
            <a:r>
              <a:rPr lang="ru-RU" sz="1800" i="1"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родители </a:t>
            </a:r>
            <a:r>
              <a:rPr lang="ru-RU" sz="1800" b="1" i="1" dirty="0">
                <a:latin typeface="Times New Roman" panose="02020603050405020304" pitchFamily="18" charset="0"/>
                <a:cs typeface="Times New Roman" panose="02020603050405020304" pitchFamily="18" charset="0"/>
              </a:rPr>
              <a:t>не вправе причинять вред </a:t>
            </a:r>
            <a:r>
              <a:rPr lang="ru-RU" sz="1800" i="1" dirty="0">
                <a:latin typeface="Times New Roman" panose="02020603050405020304" pitchFamily="18" charset="0"/>
                <a:cs typeface="Times New Roman" panose="02020603050405020304" pitchFamily="18" charset="0"/>
              </a:rPr>
              <a:t>физическому и психическому здоровью </a:t>
            </a:r>
            <a:r>
              <a:rPr lang="ru-RU" sz="1800" i="1" dirty="0" smtClean="0">
                <a:latin typeface="Times New Roman" panose="02020603050405020304" pitchFamily="18" charset="0"/>
                <a:cs typeface="Times New Roman" panose="02020603050405020304" pitchFamily="18" charset="0"/>
              </a:rPr>
              <a:t>детей…</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9 Гражданского Кодекса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Отказ граждан </a:t>
            </a:r>
            <a:r>
              <a:rPr lang="ru-RU" sz="1800" i="1" dirty="0" smtClean="0">
                <a:latin typeface="Times New Roman" panose="02020603050405020304" pitchFamily="18" charset="0"/>
                <a:cs typeface="Times New Roman" panose="02020603050405020304" pitchFamily="18" charset="0"/>
              </a:rPr>
              <a:t>… от </a:t>
            </a:r>
            <a:r>
              <a:rPr lang="ru-RU" sz="1800" i="1" dirty="0">
                <a:latin typeface="Times New Roman" panose="02020603050405020304" pitchFamily="18" charset="0"/>
                <a:cs typeface="Times New Roman" panose="02020603050405020304" pitchFamily="18" charset="0"/>
              </a:rPr>
              <a:t>осуществления принадлежащих им прав </a:t>
            </a:r>
            <a:r>
              <a:rPr lang="ru-RU" sz="1800" b="1" i="1" dirty="0">
                <a:latin typeface="Times New Roman" panose="02020603050405020304" pitchFamily="18" charset="0"/>
                <a:cs typeface="Times New Roman" panose="02020603050405020304" pitchFamily="18" charset="0"/>
              </a:rPr>
              <a:t>не влечет прекращения этих прав</a:t>
            </a:r>
            <a:r>
              <a:rPr lang="ru-RU" sz="1800" i="1" dirty="0">
                <a:latin typeface="Times New Roman" panose="02020603050405020304" pitchFamily="18" charset="0"/>
                <a:cs typeface="Times New Roman" panose="02020603050405020304" pitchFamily="18" charset="0"/>
              </a:rPr>
              <a:t>, за исключением случаев, предусмотренных законом</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07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3487"/>
            <a:ext cx="10515600" cy="5803476"/>
          </a:xfrm>
        </p:spPr>
        <p:txBody>
          <a:bodyPr>
            <a:normAutofit/>
          </a:bodyPr>
          <a:lstStyle/>
          <a:p>
            <a:pPr marL="0" indent="0" algn="just">
              <a:buNone/>
            </a:pPr>
            <a:r>
              <a:rPr lang="ru-RU" sz="1800" dirty="0" smtClean="0">
                <a:latin typeface="Times New Roman" panose="02020603050405020304" pitchFamily="18" charset="0"/>
                <a:cs typeface="Times New Roman" panose="02020603050405020304" pitchFamily="18" charset="0"/>
              </a:rPr>
              <a:t>Часть 1 статьи </a:t>
            </a:r>
            <a:r>
              <a:rPr lang="ru-RU" sz="1800" dirty="0">
                <a:latin typeface="Times New Roman" panose="02020603050405020304" pitchFamily="18" charset="0"/>
                <a:cs typeface="Times New Roman" panose="02020603050405020304" pitchFamily="18" charset="0"/>
              </a:rPr>
              <a:t>10 Гражданского Кодекса: «</a:t>
            </a:r>
            <a:r>
              <a:rPr lang="ru-RU" sz="1800" b="1" i="1" dirty="0">
                <a:latin typeface="Times New Roman" panose="02020603050405020304" pitchFamily="18" charset="0"/>
                <a:cs typeface="Times New Roman" panose="02020603050405020304" pitchFamily="18" charset="0"/>
              </a:rPr>
              <a:t>Не допускаются </a:t>
            </a:r>
            <a:r>
              <a:rPr lang="ru-RU" sz="1800" i="1" dirty="0">
                <a:latin typeface="Times New Roman" panose="02020603050405020304" pitchFamily="18" charset="0"/>
                <a:cs typeface="Times New Roman" panose="02020603050405020304" pitchFamily="18" charset="0"/>
              </a:rPr>
              <a:t>осуществление гражданских прав исключительно </a:t>
            </a:r>
            <a:r>
              <a:rPr lang="ru-RU" sz="1800" b="1" i="1" dirty="0">
                <a:latin typeface="Times New Roman" panose="02020603050405020304" pitchFamily="18" charset="0"/>
                <a:cs typeface="Times New Roman" panose="02020603050405020304" pitchFamily="18" charset="0"/>
              </a:rPr>
              <a:t>с намерением причинить вред другому </a:t>
            </a:r>
            <a:r>
              <a:rPr lang="ru-RU" sz="1800" b="1" i="1" dirty="0" smtClean="0">
                <a:latin typeface="Times New Roman" panose="02020603050405020304" pitchFamily="18" charset="0"/>
                <a:cs typeface="Times New Roman" panose="02020603050405020304" pitchFamily="18" charset="0"/>
              </a:rPr>
              <a:t>лицу</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3 статьи </a:t>
            </a:r>
            <a:r>
              <a:rPr lang="ru-RU" sz="1800" dirty="0">
                <a:latin typeface="Times New Roman" panose="02020603050405020304" pitchFamily="18" charset="0"/>
                <a:cs typeface="Times New Roman" panose="02020603050405020304" pitchFamily="18" charset="0"/>
              </a:rPr>
              <a:t>22 Гражданского Кодекса: «</a:t>
            </a:r>
            <a:r>
              <a:rPr lang="ru-RU" sz="1800" i="1" dirty="0">
                <a:latin typeface="Times New Roman" panose="02020603050405020304" pitchFamily="18" charset="0"/>
                <a:cs typeface="Times New Roman" panose="02020603050405020304" pitchFamily="18" charset="0"/>
              </a:rPr>
              <a:t>Полный или частичный </a:t>
            </a:r>
            <a:r>
              <a:rPr lang="ru-RU" sz="1800" b="1" i="1" dirty="0">
                <a:latin typeface="Times New Roman" panose="02020603050405020304" pitchFamily="18" charset="0"/>
                <a:cs typeface="Times New Roman" panose="02020603050405020304" pitchFamily="18" charset="0"/>
              </a:rPr>
              <a:t>отказ гражданина от правоспособности </a:t>
            </a:r>
            <a:r>
              <a:rPr lang="ru-RU" sz="1800" i="1" dirty="0">
                <a:latin typeface="Times New Roman" panose="02020603050405020304" pitchFamily="18" charset="0"/>
                <a:cs typeface="Times New Roman" panose="02020603050405020304" pitchFamily="18" charset="0"/>
              </a:rPr>
              <a:t>или дееспособности и другие сделки, направленные на ограничение правоспособности или дееспособности, </a:t>
            </a:r>
            <a:r>
              <a:rPr lang="ru-RU" sz="1800" b="1" i="1" dirty="0">
                <a:latin typeface="Times New Roman" panose="02020603050405020304" pitchFamily="18" charset="0"/>
                <a:cs typeface="Times New Roman" panose="02020603050405020304" pitchFamily="18" charset="0"/>
              </a:rPr>
              <a:t>ничтожны</a:t>
            </a:r>
            <a:r>
              <a:rPr lang="ru-RU" sz="1800" i="1" dirty="0">
                <a:latin typeface="Times New Roman" panose="02020603050405020304" pitchFamily="18" charset="0"/>
                <a:cs typeface="Times New Roman" panose="02020603050405020304" pitchFamily="18" charset="0"/>
              </a:rPr>
              <a:t>, за исключением случаев, когда такие сделки допускаются законом</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a:t>
            </a:r>
            <a:r>
              <a:rPr lang="ru-RU" sz="1800" dirty="0">
                <a:latin typeface="Times New Roman" panose="02020603050405020304" pitchFamily="18" charset="0"/>
                <a:cs typeface="Times New Roman" panose="02020603050405020304" pitchFamily="18" charset="0"/>
              </a:rPr>
              <a:t>70 Семейного Кодекса: </a:t>
            </a:r>
            <a:r>
              <a:rPr lang="ru-RU" sz="1800" dirty="0" smtClean="0">
                <a:latin typeface="Times New Roman" panose="02020603050405020304" pitchFamily="18" charset="0"/>
                <a:cs typeface="Times New Roman" panose="02020603050405020304" pitchFamily="18" charset="0"/>
              </a:rPr>
              <a:t>«</a:t>
            </a:r>
            <a:r>
              <a:rPr lang="ru-RU" sz="1800" b="1" i="1" dirty="0" smtClean="0">
                <a:latin typeface="Times New Roman" panose="02020603050405020304" pitchFamily="18" charset="0"/>
                <a:cs typeface="Times New Roman" panose="02020603050405020304" pitchFamily="18" charset="0"/>
              </a:rPr>
              <a:t>Лишение </a:t>
            </a:r>
            <a:r>
              <a:rPr lang="ru-RU" sz="1800" b="1" i="1" dirty="0">
                <a:latin typeface="Times New Roman" panose="02020603050405020304" pitchFamily="18" charset="0"/>
                <a:cs typeface="Times New Roman" panose="02020603050405020304" pitchFamily="18" charset="0"/>
              </a:rPr>
              <a:t>родительских прав производится в судебном </a:t>
            </a:r>
            <a:r>
              <a:rPr lang="ru-RU" sz="1800" b="1" i="1" dirty="0" smtClean="0">
                <a:latin typeface="Times New Roman" panose="02020603050405020304" pitchFamily="18" charset="0"/>
                <a:cs typeface="Times New Roman" panose="02020603050405020304" pitchFamily="18" charset="0"/>
              </a:rPr>
              <a:t>порядке</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a:t>
            </a:r>
            <a:r>
              <a:rPr lang="ru-RU" sz="1800" dirty="0">
                <a:latin typeface="Times New Roman" panose="02020603050405020304" pitchFamily="18" charset="0"/>
                <a:cs typeface="Times New Roman" panose="02020603050405020304" pitchFamily="18" charset="0"/>
              </a:rPr>
              <a:t>71 Семейного Кодекса: «</a:t>
            </a:r>
            <a:r>
              <a:rPr lang="ru-RU" sz="1800" i="1" dirty="0">
                <a:latin typeface="Times New Roman" panose="02020603050405020304" pitchFamily="18" charset="0"/>
                <a:cs typeface="Times New Roman" panose="02020603050405020304" pitchFamily="18" charset="0"/>
              </a:rPr>
              <a:t>Лишение родительских прав не освобождает родителей от обязанности содержать своего </a:t>
            </a:r>
            <a:r>
              <a:rPr lang="ru-RU" sz="1800" i="1" dirty="0" smtClean="0">
                <a:latin typeface="Times New Roman" panose="02020603050405020304" pitchFamily="18" charset="0"/>
                <a:cs typeface="Times New Roman" panose="02020603050405020304" pitchFamily="18" charset="0"/>
              </a:rPr>
              <a:t>ребенка.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4 статьи </a:t>
            </a:r>
            <a:r>
              <a:rPr lang="ru-RU" sz="1800" dirty="0">
                <a:latin typeface="Times New Roman" panose="02020603050405020304" pitchFamily="18" charset="0"/>
                <a:cs typeface="Times New Roman" panose="02020603050405020304" pitchFamily="18" charset="0"/>
              </a:rPr>
              <a:t>71 Семейного Кодекса: «</a:t>
            </a:r>
            <a:r>
              <a:rPr lang="ru-RU" sz="1800" i="1" dirty="0">
                <a:latin typeface="Times New Roman" panose="02020603050405020304" pitchFamily="18" charset="0"/>
                <a:cs typeface="Times New Roman" panose="02020603050405020304" pitchFamily="18" charset="0"/>
              </a:rPr>
              <a:t>Ребенок, в отношении которого родители (один из них) лишены родительских прав,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1116 Гражданского Кодекса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К наследованию могут призываться </a:t>
            </a:r>
            <a:r>
              <a:rPr lang="ru-RU" sz="1800" i="1" dirty="0">
                <a:latin typeface="Times New Roman" panose="02020603050405020304" pitchFamily="18" charset="0"/>
                <a:cs typeface="Times New Roman" panose="02020603050405020304" pitchFamily="18" charset="0"/>
              </a:rPr>
              <a:t>граждане, находящиеся в живых в день открытия наследства, а </a:t>
            </a:r>
            <a:r>
              <a:rPr lang="ru-RU" sz="1800" b="1" i="1" dirty="0">
                <a:latin typeface="Times New Roman" panose="02020603050405020304" pitchFamily="18" charset="0"/>
                <a:cs typeface="Times New Roman" panose="02020603050405020304" pitchFamily="18" charset="0"/>
              </a:rPr>
              <a:t>также зачатые </a:t>
            </a:r>
            <a:r>
              <a:rPr lang="ru-RU" sz="1800" i="1" dirty="0">
                <a:latin typeface="Times New Roman" panose="02020603050405020304" pitchFamily="18" charset="0"/>
                <a:cs typeface="Times New Roman" panose="02020603050405020304" pitchFamily="18" charset="0"/>
              </a:rPr>
              <a:t>при жизни наследодателя и родившиеся живыми после открытия наследства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a:t>
            </a:r>
            <a:r>
              <a:rPr lang="ru-RU" sz="1800" dirty="0">
                <a:latin typeface="Times New Roman" panose="02020603050405020304" pitchFamily="18" charset="0"/>
                <a:cs typeface="Times New Roman" panose="02020603050405020304" pitchFamily="18" charset="0"/>
              </a:rPr>
              <a:t>1166 Гражданского Кодекса</a:t>
            </a:r>
            <a:r>
              <a:rPr lang="ru-RU" sz="1800"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При наличии </a:t>
            </a:r>
            <a:r>
              <a:rPr lang="ru-RU" sz="1800" b="1" i="1" dirty="0">
                <a:latin typeface="Times New Roman" panose="02020603050405020304" pitchFamily="18" charset="0"/>
                <a:cs typeface="Times New Roman" panose="02020603050405020304" pitchFamily="18" charset="0"/>
              </a:rPr>
              <a:t>зачатого</a:t>
            </a:r>
            <a:r>
              <a:rPr lang="ru-RU" sz="1800" i="1" dirty="0">
                <a:latin typeface="Times New Roman" panose="02020603050405020304" pitchFamily="18" charset="0"/>
                <a:cs typeface="Times New Roman" panose="02020603050405020304" pitchFamily="18" charset="0"/>
              </a:rPr>
              <a:t>, но еще не родившегося наследника раздел наследства может быть осуществлен </a:t>
            </a:r>
            <a:r>
              <a:rPr lang="ru-RU" sz="1800" b="1" i="1" dirty="0">
                <a:latin typeface="Times New Roman" panose="02020603050405020304" pitchFamily="18" charset="0"/>
                <a:cs typeface="Times New Roman" panose="02020603050405020304" pitchFamily="18" charset="0"/>
              </a:rPr>
              <a:t>только после рождения </a:t>
            </a:r>
            <a:r>
              <a:rPr lang="ru-RU" sz="1800" b="1" i="1" u="sng" dirty="0">
                <a:latin typeface="Times New Roman" panose="02020603050405020304" pitchFamily="18" charset="0"/>
                <a:cs typeface="Times New Roman" panose="02020603050405020304" pitchFamily="18" charset="0"/>
              </a:rPr>
              <a:t>такого наследника</a:t>
            </a:r>
            <a:r>
              <a:rPr lang="ru-RU" sz="1800" i="1" dirty="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154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2124"/>
            <a:ext cx="10515600" cy="5764839"/>
          </a:xfrm>
        </p:spPr>
        <p:txBody>
          <a:bodyPr>
            <a:normAutofit/>
          </a:bodyPr>
          <a:lstStyle/>
          <a:p>
            <a:pPr marL="0" indent="0" algn="just">
              <a:buNone/>
            </a:pPr>
            <a:r>
              <a:rPr lang="ru-RU" sz="1800" dirty="0" smtClean="0">
                <a:latin typeface="Times New Roman" panose="02020603050405020304" pitchFamily="18" charset="0"/>
                <a:cs typeface="Times New Roman" panose="02020603050405020304" pitchFamily="18" charset="0"/>
              </a:rPr>
              <a:t>Часть 1 статьи 52 323-ФЗ</a:t>
            </a:r>
            <a:r>
              <a:rPr lang="ru-RU" sz="1800" dirty="0">
                <a:latin typeface="Times New Roman" panose="02020603050405020304" pitchFamily="18" charset="0"/>
                <a:cs typeface="Times New Roman" panose="02020603050405020304" pitchFamily="18" charset="0"/>
              </a:rPr>
              <a:t>: «</a:t>
            </a:r>
            <a:r>
              <a:rPr lang="ru-RU" sz="1800" i="1" dirty="0" smtClean="0">
                <a:latin typeface="Times New Roman" panose="02020603050405020304" pitchFamily="18" charset="0"/>
                <a:cs typeface="Times New Roman" panose="02020603050405020304" pitchFamily="18" charset="0"/>
              </a:rPr>
              <a:t>Материнство </a:t>
            </a:r>
            <a:r>
              <a:rPr lang="ru-RU" sz="1800" dirty="0" smtClean="0">
                <a:latin typeface="Times New Roman" panose="02020603050405020304" pitchFamily="18" charset="0"/>
                <a:cs typeface="Times New Roman" panose="02020603050405020304" pitchFamily="18" charset="0"/>
              </a:rPr>
              <a:t>(происхождение ребенка от матери ст.48 СК РФ)</a:t>
            </a:r>
            <a:r>
              <a:rPr lang="ru-RU" sz="1800" i="1"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в Российской Федерации </a:t>
            </a:r>
            <a:r>
              <a:rPr lang="ru-RU" sz="1800" b="1" i="1" dirty="0">
                <a:latin typeface="Times New Roman" panose="02020603050405020304" pitchFamily="18" charset="0"/>
                <a:cs typeface="Times New Roman" panose="02020603050405020304" pitchFamily="18" charset="0"/>
              </a:rPr>
              <a:t>охраняется</a:t>
            </a:r>
            <a:r>
              <a:rPr lang="ru-RU" sz="1800" i="1" dirty="0">
                <a:latin typeface="Times New Roman" panose="02020603050405020304" pitchFamily="18" charset="0"/>
                <a:cs typeface="Times New Roman" panose="02020603050405020304" pitchFamily="18" charset="0"/>
              </a:rPr>
              <a:t> и поощряется </a:t>
            </a:r>
            <a:r>
              <a:rPr lang="ru-RU" sz="1800" b="1" i="1" dirty="0">
                <a:latin typeface="Times New Roman" panose="02020603050405020304" pitchFamily="18" charset="0"/>
                <a:cs typeface="Times New Roman" panose="02020603050405020304" pitchFamily="18" charset="0"/>
              </a:rPr>
              <a:t>государством</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15 Конституции РФ</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Законы и иные правовые акты, принимаемые в Российской Федерации, не должны противоречить Конституции Российской Федерации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3 статьи </a:t>
            </a:r>
            <a:r>
              <a:rPr lang="ru-RU" sz="1800" dirty="0">
                <a:latin typeface="Times New Roman" panose="02020603050405020304" pitchFamily="18" charset="0"/>
                <a:cs typeface="Times New Roman" panose="02020603050405020304" pitchFamily="18" charset="0"/>
              </a:rPr>
              <a:t>76 Конституции РФ: «</a:t>
            </a:r>
            <a:r>
              <a:rPr lang="ru-RU" sz="1800" i="1" dirty="0">
                <a:latin typeface="Times New Roman" panose="02020603050405020304" pitchFamily="18" charset="0"/>
                <a:cs typeface="Times New Roman" panose="02020603050405020304" pitchFamily="18" charset="0"/>
              </a:rPr>
              <a:t>Федеральные законы не могут противоречить федеральным конституционным законам</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3 323-ФЗ</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Законодательство в сфере охраны здоровья основывается на Конституции Российской </a:t>
            </a:r>
            <a:r>
              <a:rPr lang="ru-RU" sz="1800" i="1" dirty="0" smtClean="0">
                <a:latin typeface="Times New Roman" panose="02020603050405020304" pitchFamily="18" charset="0"/>
                <a:cs typeface="Times New Roman" panose="02020603050405020304" pitchFamily="18" charset="0"/>
              </a:rPr>
              <a:t>Федерации…</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3 Семейного Кодекса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Семейное законодательство состоит из настоящего Кодекса и принимаемых </a:t>
            </a:r>
            <a:r>
              <a:rPr lang="ru-RU" sz="1800" b="1" i="1" dirty="0">
                <a:latin typeface="Times New Roman" panose="02020603050405020304" pitchFamily="18" charset="0"/>
                <a:cs typeface="Times New Roman" panose="02020603050405020304" pitchFamily="18" charset="0"/>
              </a:rPr>
              <a:t>в соответствии с ним </a:t>
            </a:r>
            <a:r>
              <a:rPr lang="ru-RU" sz="1800" i="1" dirty="0">
                <a:latin typeface="Times New Roman" panose="02020603050405020304" pitchFamily="18" charset="0"/>
                <a:cs typeface="Times New Roman" panose="02020603050405020304" pitchFamily="18" charset="0"/>
              </a:rPr>
              <a:t>других федеральных </a:t>
            </a:r>
            <a:r>
              <a:rPr lang="ru-RU" sz="1800" i="1" dirty="0" smtClean="0">
                <a:latin typeface="Times New Roman" panose="02020603050405020304" pitchFamily="18" charset="0"/>
                <a:cs typeface="Times New Roman" panose="02020603050405020304" pitchFamily="18" charset="0"/>
              </a:rPr>
              <a:t>законов</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3 Гражданского Кодекса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Нормы гражданского права, содержащиеся в других законах, </a:t>
            </a:r>
            <a:r>
              <a:rPr lang="ru-RU" sz="1800" b="1" i="1" dirty="0">
                <a:latin typeface="Times New Roman" panose="02020603050405020304" pitchFamily="18" charset="0"/>
                <a:cs typeface="Times New Roman" panose="02020603050405020304" pitchFamily="18" charset="0"/>
              </a:rPr>
              <a:t>должны соответствовать </a:t>
            </a:r>
            <a:r>
              <a:rPr lang="ru-RU" sz="1800" i="1" dirty="0">
                <a:latin typeface="Times New Roman" panose="02020603050405020304" pitchFamily="18" charset="0"/>
                <a:cs typeface="Times New Roman" panose="02020603050405020304" pitchFamily="18" charset="0"/>
              </a:rPr>
              <a:t>настоящему </a:t>
            </a:r>
            <a:r>
              <a:rPr lang="ru-RU" sz="1800" i="1" dirty="0" smtClean="0">
                <a:latin typeface="Times New Roman" panose="02020603050405020304" pitchFamily="18" charset="0"/>
                <a:cs typeface="Times New Roman" panose="02020603050405020304" pitchFamily="18" charset="0"/>
              </a:rPr>
              <a:t>Кодексу </a:t>
            </a:r>
            <a:r>
              <a:rPr lang="ru-RU" sz="1800" dirty="0" smtClean="0">
                <a:latin typeface="Times New Roman" panose="02020603050405020304" pitchFamily="18" charset="0"/>
                <a:cs typeface="Times New Roman" panose="02020603050405020304" pitchFamily="18" charset="0"/>
              </a:rPr>
              <a:t>(ГК РФ)»</a:t>
            </a:r>
          </a:p>
          <a:p>
            <a:pPr marL="0" indent="0" algn="just">
              <a:buNone/>
            </a:pPr>
            <a:endParaRPr lang="ru-RU" sz="1800" i="1" dirty="0">
              <a:latin typeface="Times New Roman" panose="02020603050405020304" pitchFamily="18" charset="0"/>
              <a:cs typeface="Times New Roman" panose="02020603050405020304" pitchFamily="18" charset="0"/>
            </a:endParaRPr>
          </a:p>
          <a:p>
            <a:pPr marL="0" indent="0" algn="just">
              <a:buNone/>
            </a:pPr>
            <a:r>
              <a:rPr lang="ru-RU" sz="1800" b="1" dirty="0" smtClean="0">
                <a:solidFill>
                  <a:srgbClr val="FF0000"/>
                </a:solidFill>
                <a:latin typeface="Times New Roman" panose="02020603050405020304" pitchFamily="18" charset="0"/>
                <a:cs typeface="Times New Roman" panose="02020603050405020304" pitchFamily="18" charset="0"/>
              </a:rPr>
              <a:t>ВЫВОД</a:t>
            </a:r>
            <a:r>
              <a:rPr lang="ru-RU" sz="1800" b="1" dirty="0" smtClean="0">
                <a:latin typeface="Times New Roman" panose="02020603050405020304" pitchFamily="18" charset="0"/>
                <a:cs typeface="Times New Roman" panose="02020603050405020304" pitchFamily="18" charset="0"/>
              </a:rPr>
              <a:t>: п.1 </a:t>
            </a:r>
            <a:r>
              <a:rPr lang="ru-RU" sz="1800" b="1" dirty="0" err="1" smtClean="0">
                <a:latin typeface="Times New Roman" panose="02020603050405020304" pitchFamily="18" charset="0"/>
                <a:cs typeface="Times New Roman" panose="02020603050405020304" pitchFamily="18" charset="0"/>
              </a:rPr>
              <a:t>ст</a:t>
            </a:r>
            <a:r>
              <a:rPr lang="ru-RU" sz="1800" b="1" dirty="0" smtClean="0">
                <a:latin typeface="Times New Roman" panose="02020603050405020304" pitchFamily="18" charset="0"/>
                <a:cs typeface="Times New Roman" panose="02020603050405020304" pitchFamily="18" charset="0"/>
              </a:rPr>
              <a:t> 56 323-ФЗ не соответствует нормам </a:t>
            </a:r>
            <a:r>
              <a:rPr lang="ru-RU" sz="1800" b="1" dirty="0" smtClean="0">
                <a:latin typeface="Times New Roman" panose="02020603050405020304" pitchFamily="18" charset="0"/>
                <a:cs typeface="Times New Roman" panose="02020603050405020304" pitchFamily="18" charset="0"/>
              </a:rPr>
              <a:t>предусмотренными </a:t>
            </a:r>
            <a:r>
              <a:rPr lang="ru-RU" sz="1800" b="1" dirty="0" smtClean="0">
                <a:latin typeface="Times New Roman" panose="02020603050405020304" pitchFamily="18" charset="0"/>
                <a:cs typeface="Times New Roman" panose="02020603050405020304" pitchFamily="18" charset="0"/>
              </a:rPr>
              <a:t>статьями 15, 38, 76 Конституции РФ, статьями 3, 9, 10, 22, 1116, 1166 Гражданского Кодекса, статьями 3, 31, 61, 65, 70, 71 Семейного Кодекса, статьями 3, 52 323-ФЗ; нарушает основы конституционного строя Российской Федерации и основы правового статуса личности в Российской Федерации</a:t>
            </a:r>
            <a:endParaRPr lang="ru-RU" sz="1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44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7882"/>
            <a:ext cx="10515600" cy="5739081"/>
          </a:xfrm>
        </p:spPr>
        <p:txBody>
          <a:bodyPr>
            <a:normAutofit lnSpcReduction="10000"/>
          </a:bodyPr>
          <a:lstStyle/>
          <a:p>
            <a:pPr marL="0" indent="0" algn="just">
              <a:buNone/>
            </a:pPr>
            <a:r>
              <a:rPr lang="ru-RU" sz="1800" dirty="0">
                <a:latin typeface="Times New Roman" panose="02020603050405020304" pitchFamily="18" charset="0"/>
                <a:cs typeface="Times New Roman" panose="02020603050405020304" pitchFamily="18" charset="0"/>
              </a:rPr>
              <a:t>«</a:t>
            </a:r>
            <a:r>
              <a:rPr lang="ru-RU" sz="1800" i="1" dirty="0">
                <a:latin typeface="Times New Roman" panose="02020603050405020304" pitchFamily="18" charset="0"/>
                <a:cs typeface="Times New Roman" panose="02020603050405020304" pitchFamily="18" charset="0"/>
              </a:rPr>
              <a:t>2. Искусственное прерывание беременности по желанию женщины проводится при сроке беременности до двенадцати </a:t>
            </a:r>
            <a:r>
              <a:rPr lang="ru-RU" sz="1800" i="1" dirty="0" smtClean="0">
                <a:latin typeface="Times New Roman" panose="02020603050405020304" pitchFamily="18" charset="0"/>
                <a:cs typeface="Times New Roman" panose="02020603050405020304" pitchFamily="18" charset="0"/>
              </a:rPr>
              <a:t>недель.</a:t>
            </a:r>
          </a:p>
          <a:p>
            <a:pPr marL="0" indent="0" algn="just">
              <a:buNone/>
            </a:pPr>
            <a:r>
              <a:rPr lang="ru-RU" sz="1800" i="1" dirty="0" smtClean="0">
                <a:latin typeface="Times New Roman" panose="02020603050405020304" pitchFamily="18" charset="0"/>
                <a:cs typeface="Times New Roman" panose="02020603050405020304" pitchFamily="18" charset="0"/>
              </a:rPr>
              <a:t>3</a:t>
            </a:r>
            <a:r>
              <a:rPr lang="ru-RU" sz="1800" i="1" dirty="0">
                <a:latin typeface="Times New Roman" panose="02020603050405020304" pitchFamily="18" charset="0"/>
                <a:cs typeface="Times New Roman" panose="02020603050405020304" pitchFamily="18" charset="0"/>
              </a:rPr>
              <a:t>. Искусственное прерывание беременности </a:t>
            </a:r>
            <a:r>
              <a:rPr lang="ru-RU" sz="1800" i="1" dirty="0" smtClean="0">
                <a:latin typeface="Times New Roman" panose="02020603050405020304" pitchFamily="18" charset="0"/>
                <a:cs typeface="Times New Roman" panose="02020603050405020304" pitchFamily="18" charset="0"/>
              </a:rPr>
              <a:t>проводится: 1</a:t>
            </a:r>
            <a:r>
              <a:rPr lang="ru-RU" sz="1800" i="1" dirty="0">
                <a:latin typeface="Times New Roman" panose="02020603050405020304" pitchFamily="18" charset="0"/>
                <a:cs typeface="Times New Roman" panose="02020603050405020304" pitchFamily="18" charset="0"/>
              </a:rPr>
              <a:t>) не ранее 48 часов с момента обращения женщины в медицинскую организацию для искусственного прерывания беременности</a:t>
            </a:r>
            <a:r>
              <a:rPr lang="ru-RU" sz="1800" i="1" dirty="0" smtClean="0">
                <a:latin typeface="Times New Roman" panose="02020603050405020304" pitchFamily="18" charset="0"/>
                <a:cs typeface="Times New Roman" panose="02020603050405020304" pitchFamily="18" charset="0"/>
              </a:rPr>
              <a:t>: а</a:t>
            </a:r>
            <a:r>
              <a:rPr lang="ru-RU" sz="1800" i="1" dirty="0">
                <a:latin typeface="Times New Roman" panose="02020603050405020304" pitchFamily="18" charset="0"/>
                <a:cs typeface="Times New Roman" panose="02020603050405020304" pitchFamily="18" charset="0"/>
              </a:rPr>
              <a:t>) при сроке беременности четвертая - седьмая недели</a:t>
            </a:r>
            <a:r>
              <a:rPr lang="ru-RU" sz="1800" i="1" dirty="0" smtClean="0">
                <a:latin typeface="Times New Roman" panose="02020603050405020304" pitchFamily="18" charset="0"/>
                <a:cs typeface="Times New Roman" panose="02020603050405020304" pitchFamily="18" charset="0"/>
              </a:rPr>
              <a:t>; б</a:t>
            </a:r>
            <a:r>
              <a:rPr lang="ru-RU" sz="1800" i="1" dirty="0">
                <a:latin typeface="Times New Roman" panose="02020603050405020304" pitchFamily="18" charset="0"/>
                <a:cs typeface="Times New Roman" panose="02020603050405020304" pitchFamily="18" charset="0"/>
              </a:rPr>
              <a:t>) при сроке беременности одиннадцатая - двенадцатая недели, но не позднее окончания двенадцатой недели беременности</a:t>
            </a:r>
            <a:r>
              <a:rPr lang="ru-RU" sz="1800" i="1" dirty="0" smtClean="0">
                <a:latin typeface="Times New Roman" panose="02020603050405020304" pitchFamily="18" charset="0"/>
                <a:cs typeface="Times New Roman" panose="02020603050405020304" pitchFamily="18" charset="0"/>
              </a:rPr>
              <a:t>; 2</a:t>
            </a:r>
            <a:r>
              <a:rPr lang="ru-RU" sz="1800" i="1" dirty="0">
                <a:latin typeface="Times New Roman" panose="02020603050405020304" pitchFamily="18" charset="0"/>
                <a:cs typeface="Times New Roman" panose="02020603050405020304" pitchFamily="18" charset="0"/>
              </a:rPr>
              <a:t>) не ранее семи дней с момента обращения женщины в медицинскую организацию для искусственного прерывания беременности при сроке беременности восьмая - десятая недели беременности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2 конвенции о правах человека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Право каждого лица на жизнь охраняется законом. </a:t>
            </a:r>
            <a:r>
              <a:rPr lang="ru-RU" sz="1800" b="1" i="1" dirty="0">
                <a:latin typeface="Times New Roman" panose="02020603050405020304" pitchFamily="18" charset="0"/>
                <a:cs typeface="Times New Roman" panose="02020603050405020304" pitchFamily="18" charset="0"/>
              </a:rPr>
              <a:t>Никто не может быть умышленно лишен жизни иначе как во исполнение смертного приговора, вынесенного судом за совершение преступления</a:t>
            </a:r>
            <a:r>
              <a:rPr lang="ru-RU" sz="1800" i="1" dirty="0">
                <a:latin typeface="Times New Roman" panose="02020603050405020304" pitchFamily="18" charset="0"/>
                <a:cs typeface="Times New Roman" panose="02020603050405020304" pitchFamily="18" charset="0"/>
              </a:rPr>
              <a:t>, в отношении которого законом предусмотрено такое наказание</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14 конвенции о </a:t>
            </a:r>
            <a:r>
              <a:rPr lang="ru-RU" sz="1800" dirty="0">
                <a:latin typeface="Times New Roman" panose="02020603050405020304" pitchFamily="18" charset="0"/>
                <a:cs typeface="Times New Roman" panose="02020603050405020304" pitchFamily="18" charset="0"/>
              </a:rPr>
              <a:t>правах человека: «</a:t>
            </a:r>
            <a:r>
              <a:rPr lang="ru-RU" sz="1800" b="1" i="1" dirty="0">
                <a:latin typeface="Times New Roman" panose="02020603050405020304" pitchFamily="18" charset="0"/>
                <a:cs typeface="Times New Roman" panose="02020603050405020304" pitchFamily="18" charset="0"/>
              </a:rPr>
              <a:t>Пользование правами и свободами, признанными в настоящей Конвенции, должно быть обеспечено без какой бы то ни было дискриминации по признаку </a:t>
            </a:r>
            <a:r>
              <a:rPr lang="ru-RU" sz="1800" i="1" dirty="0">
                <a:latin typeface="Times New Roman" panose="02020603050405020304" pitchFamily="18" charset="0"/>
                <a:cs typeface="Times New Roman" panose="02020603050405020304" pitchFamily="18" charset="0"/>
              </a:rPr>
              <a:t>пола, расы, цвета кожи, языка, религии, политических или иных убеждений, национального или социального происхождения, принадлежности к национальным меньшинствам, имущественного положения, </a:t>
            </a:r>
            <a:r>
              <a:rPr lang="ru-RU" sz="1800" b="1" i="1" dirty="0">
                <a:latin typeface="Times New Roman" panose="02020603050405020304" pitchFamily="18" charset="0"/>
                <a:cs typeface="Times New Roman" panose="02020603050405020304" pitchFamily="18" charset="0"/>
              </a:rPr>
              <a:t>рождения </a:t>
            </a:r>
            <a:r>
              <a:rPr lang="ru-RU" sz="1800" i="1" dirty="0">
                <a:latin typeface="Times New Roman" panose="02020603050405020304" pitchFamily="18" charset="0"/>
                <a:cs typeface="Times New Roman" panose="02020603050405020304" pitchFamily="18" charset="0"/>
              </a:rPr>
              <a:t>или по любым иным </a:t>
            </a:r>
            <a:r>
              <a:rPr lang="ru-RU" sz="1800" i="1" dirty="0" smtClean="0">
                <a:latin typeface="Times New Roman" panose="02020603050405020304" pitchFamily="18" charset="0"/>
                <a:cs typeface="Times New Roman" panose="02020603050405020304" pitchFamily="18" charset="0"/>
              </a:rPr>
              <a:t>признакам.</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2 конвенции о правах ребенка</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Государства - участники уважают и </a:t>
            </a:r>
            <a:r>
              <a:rPr lang="ru-RU" sz="1800" b="1" i="1" dirty="0">
                <a:latin typeface="Times New Roman" panose="02020603050405020304" pitchFamily="18" charset="0"/>
                <a:cs typeface="Times New Roman" panose="02020603050405020304" pitchFamily="18" charset="0"/>
              </a:rPr>
              <a:t>обеспечивают все права, предусмотренные настоящей Конвенцией, за каждым ребенком</a:t>
            </a:r>
            <a:r>
              <a:rPr lang="ru-RU" sz="1800" i="1" dirty="0">
                <a:latin typeface="Times New Roman" panose="02020603050405020304" pitchFamily="18" charset="0"/>
                <a:cs typeface="Times New Roman" panose="02020603050405020304" pitchFamily="18" charset="0"/>
              </a:rPr>
              <a:t>, находящимся в пределах их юрисдикции, </a:t>
            </a:r>
            <a:r>
              <a:rPr lang="ru-RU" sz="1800" b="1" i="1" dirty="0">
                <a:latin typeface="Times New Roman" panose="02020603050405020304" pitchFamily="18" charset="0"/>
                <a:cs typeface="Times New Roman" panose="02020603050405020304" pitchFamily="18" charset="0"/>
              </a:rPr>
              <a:t>без какой-либо дискриминации, независимо от </a:t>
            </a:r>
            <a:r>
              <a:rPr lang="ru-RU" sz="1800" i="1" dirty="0">
                <a:latin typeface="Times New Roman" panose="02020603050405020304" pitchFamily="18" charset="0"/>
                <a:cs typeface="Times New Roman" panose="02020603050405020304" pitchFamily="18" charset="0"/>
              </a:rPr>
              <a:t>расы, цвета кожи, пола, языка, религии, политических или иных убеждений, национального, этнического или социального происхождения, имущественного положения, состояния здоровья и </a:t>
            </a:r>
            <a:r>
              <a:rPr lang="ru-RU" sz="1800" b="1" i="1" dirty="0">
                <a:latin typeface="Times New Roman" panose="02020603050405020304" pitchFamily="18" charset="0"/>
                <a:cs typeface="Times New Roman" panose="02020603050405020304" pitchFamily="18" charset="0"/>
              </a:rPr>
              <a:t>рождения ребенка</a:t>
            </a:r>
            <a:r>
              <a:rPr lang="ru-RU" sz="1800" i="1" dirty="0">
                <a:latin typeface="Times New Roman" panose="02020603050405020304" pitchFamily="18" charset="0"/>
                <a:cs typeface="Times New Roman" panose="02020603050405020304" pitchFamily="18" charset="0"/>
              </a:rPr>
              <a:t>, его родителей или законных опекунов или каких-либо иных обстоятельств</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093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9397"/>
            <a:ext cx="10515600" cy="5687566"/>
          </a:xfrm>
        </p:spPr>
        <p:txBody>
          <a:bodyPr>
            <a:normAutofit/>
          </a:bodyPr>
          <a:lstStyle/>
          <a:p>
            <a:pPr marL="0" indent="0" algn="just">
              <a:buNone/>
            </a:pPr>
            <a:r>
              <a:rPr lang="ru-RU" sz="1800" dirty="0" smtClean="0">
                <a:latin typeface="Times New Roman" panose="02020603050405020304" pitchFamily="18" charset="0"/>
                <a:cs typeface="Times New Roman" panose="02020603050405020304" pitchFamily="18" charset="0"/>
              </a:rPr>
              <a:t>Статья 6 конвенции о </a:t>
            </a:r>
            <a:r>
              <a:rPr lang="ru-RU" sz="1800" dirty="0">
                <a:latin typeface="Times New Roman" panose="02020603050405020304" pitchFamily="18" charset="0"/>
                <a:cs typeface="Times New Roman" panose="02020603050405020304" pitchFamily="18" charset="0"/>
              </a:rPr>
              <a:t>правах ребенка: «</a:t>
            </a:r>
            <a:r>
              <a:rPr lang="ru-RU" sz="1800" i="1" dirty="0">
                <a:latin typeface="Times New Roman" panose="02020603050405020304" pitchFamily="18" charset="0"/>
                <a:cs typeface="Times New Roman" panose="02020603050405020304" pitchFamily="18" charset="0"/>
              </a:rPr>
              <a:t>Государства - участники признают, что </a:t>
            </a:r>
            <a:r>
              <a:rPr lang="ru-RU" sz="1800" b="1" i="1" dirty="0">
                <a:latin typeface="Times New Roman" panose="02020603050405020304" pitchFamily="18" charset="0"/>
                <a:cs typeface="Times New Roman" panose="02020603050405020304" pitchFamily="18" charset="0"/>
              </a:rPr>
              <a:t>каждый ребенок имеет неотъемлемое право на жизнь</a:t>
            </a:r>
            <a:r>
              <a:rPr lang="ru-RU" sz="1800" i="1" dirty="0" smtClean="0">
                <a:latin typeface="Times New Roman" panose="02020603050405020304" pitchFamily="18" charset="0"/>
                <a:cs typeface="Times New Roman" panose="02020603050405020304" pitchFamily="18" charset="0"/>
              </a:rPr>
              <a:t>. </a:t>
            </a:r>
            <a:r>
              <a:rPr lang="ru-RU" sz="1800" b="1" i="1" dirty="0" smtClean="0">
                <a:latin typeface="Times New Roman" panose="02020603050405020304" pitchFamily="18" charset="0"/>
                <a:cs typeface="Times New Roman" panose="02020603050405020304" pitchFamily="18" charset="0"/>
              </a:rPr>
              <a:t>Государства </a:t>
            </a:r>
            <a:r>
              <a:rPr lang="ru-RU" sz="1800" b="1" i="1" dirty="0">
                <a:latin typeface="Times New Roman" panose="02020603050405020304" pitchFamily="18" charset="0"/>
                <a:cs typeface="Times New Roman" panose="02020603050405020304" pitchFamily="18" charset="0"/>
              </a:rPr>
              <a:t>- участники обеспечивают в максимально возможной степени выживание </a:t>
            </a:r>
            <a:r>
              <a:rPr lang="ru-RU" sz="1800" i="1" dirty="0">
                <a:latin typeface="Times New Roman" panose="02020603050405020304" pitchFamily="18" charset="0"/>
                <a:cs typeface="Times New Roman" panose="02020603050405020304" pitchFamily="18" charset="0"/>
              </a:rPr>
              <a:t>и здоровое развитие </a:t>
            </a:r>
            <a:r>
              <a:rPr lang="ru-RU" sz="1800" b="1" i="1" dirty="0">
                <a:latin typeface="Times New Roman" panose="02020603050405020304" pitchFamily="18" charset="0"/>
                <a:cs typeface="Times New Roman" panose="02020603050405020304" pitchFamily="18" charset="0"/>
              </a:rPr>
              <a:t>ребенка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16 конвенции о </a:t>
            </a:r>
            <a:r>
              <a:rPr lang="ru-RU" sz="1800" dirty="0">
                <a:latin typeface="Times New Roman" panose="02020603050405020304" pitchFamily="18" charset="0"/>
                <a:cs typeface="Times New Roman" panose="02020603050405020304" pitchFamily="18" charset="0"/>
              </a:rPr>
              <a:t>правах ребенка: «</a:t>
            </a:r>
            <a:r>
              <a:rPr lang="ru-RU" sz="1800" b="1" i="1" dirty="0">
                <a:latin typeface="Times New Roman" panose="02020603050405020304" pitchFamily="18" charset="0"/>
                <a:cs typeface="Times New Roman" panose="02020603050405020304" pitchFamily="18" charset="0"/>
              </a:rPr>
              <a:t>Ни один ребенок не может быть объектом произвольного или незаконного вмешательства в осуществление его права на личную жизнь</a:t>
            </a:r>
            <a:r>
              <a:rPr lang="ru-RU" sz="1800" i="1" dirty="0">
                <a:latin typeface="Times New Roman" panose="02020603050405020304" pitchFamily="18" charset="0"/>
                <a:cs typeface="Times New Roman" panose="02020603050405020304" pitchFamily="18" charset="0"/>
              </a:rPr>
              <a:t>, семейную жизнь, неприкосновенность жилища или тайну корреспонденции или незаконного посягательства на его честь и </a:t>
            </a:r>
            <a:r>
              <a:rPr lang="ru-RU" sz="1800" i="1" dirty="0" smtClean="0">
                <a:latin typeface="Times New Roman" panose="02020603050405020304" pitchFamily="18" charset="0"/>
                <a:cs typeface="Times New Roman" panose="02020603050405020304" pitchFamily="18" charset="0"/>
              </a:rPr>
              <a:t>репутацию. </a:t>
            </a:r>
            <a:r>
              <a:rPr lang="ru-RU" sz="1800" b="1" i="1" dirty="0">
                <a:latin typeface="Times New Roman" panose="02020603050405020304" pitchFamily="18" charset="0"/>
                <a:cs typeface="Times New Roman" panose="02020603050405020304" pitchFamily="18" charset="0"/>
              </a:rPr>
              <a:t>Ребенок имеет право на защиту закона от такого вмешательства </a:t>
            </a:r>
            <a:r>
              <a:rPr lang="ru-RU" sz="1800" i="1" dirty="0">
                <a:latin typeface="Times New Roman" panose="02020603050405020304" pitchFamily="18" charset="0"/>
                <a:cs typeface="Times New Roman" panose="02020603050405020304" pitchFamily="18" charset="0"/>
              </a:rPr>
              <a:t>или посягательства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19 конвенции о правах ребенка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Государства - участники принимают все необходимые законодательные</a:t>
            </a:r>
            <a:r>
              <a:rPr lang="ru-RU" sz="1800" i="1" dirty="0">
                <a:latin typeface="Times New Roman" panose="02020603050405020304" pitchFamily="18" charset="0"/>
                <a:cs typeface="Times New Roman" panose="02020603050405020304" pitchFamily="18" charset="0"/>
              </a:rPr>
              <a:t>, административные, социальные и просветительные </a:t>
            </a:r>
            <a:r>
              <a:rPr lang="ru-RU" sz="1800" b="1" i="1" dirty="0">
                <a:latin typeface="Times New Roman" panose="02020603050405020304" pitchFamily="18" charset="0"/>
                <a:cs typeface="Times New Roman" panose="02020603050405020304" pitchFamily="18" charset="0"/>
              </a:rPr>
              <a:t>меры с целью защиты ребенка от всех форм физического </a:t>
            </a:r>
            <a:r>
              <a:rPr lang="ru-RU" sz="1800" i="1" dirty="0">
                <a:latin typeface="Times New Roman" panose="02020603050405020304" pitchFamily="18" charset="0"/>
                <a:cs typeface="Times New Roman" panose="02020603050405020304" pitchFamily="18" charset="0"/>
              </a:rPr>
              <a:t>или психологического </a:t>
            </a:r>
            <a:r>
              <a:rPr lang="ru-RU" sz="1800" b="1" i="1" dirty="0">
                <a:latin typeface="Times New Roman" panose="02020603050405020304" pitchFamily="18" charset="0"/>
                <a:cs typeface="Times New Roman" panose="02020603050405020304" pitchFamily="18" charset="0"/>
              </a:rPr>
              <a:t>насилия</a:t>
            </a:r>
            <a:r>
              <a:rPr lang="ru-RU" sz="1800" i="1" dirty="0">
                <a:latin typeface="Times New Roman" panose="02020603050405020304" pitchFamily="18" charset="0"/>
                <a:cs typeface="Times New Roman" panose="02020603050405020304" pitchFamily="18" charset="0"/>
              </a:rPr>
              <a:t>,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a:t>
            </a:r>
            <a:r>
              <a:rPr lang="ru-RU" sz="1800" dirty="0">
                <a:latin typeface="Times New Roman" panose="02020603050405020304" pitchFamily="18" charset="0"/>
                <a:cs typeface="Times New Roman" panose="02020603050405020304" pitchFamily="18" charset="0"/>
              </a:rPr>
              <a:t>20 Конституции РФ: «</a:t>
            </a:r>
            <a:r>
              <a:rPr lang="ru-RU" sz="1800" b="1" i="1" dirty="0">
                <a:latin typeface="Times New Roman" panose="02020603050405020304" pitchFamily="18" charset="0"/>
                <a:cs typeface="Times New Roman" panose="02020603050405020304" pitchFamily="18" charset="0"/>
              </a:rPr>
              <a:t>Каждый имеет право на жизнь</a:t>
            </a:r>
            <a:r>
              <a:rPr lang="ru-RU" sz="1800" i="1" dirty="0" smtClean="0">
                <a:latin typeface="Times New Roman" panose="02020603050405020304" pitchFamily="18" charset="0"/>
                <a:cs typeface="Times New Roman" panose="02020603050405020304" pitchFamily="18" charset="0"/>
              </a:rPr>
              <a:t>. </a:t>
            </a:r>
            <a:r>
              <a:rPr lang="ru-RU" sz="1800" b="1" i="1" dirty="0" smtClean="0">
                <a:latin typeface="Times New Roman" panose="02020603050405020304" pitchFamily="18" charset="0"/>
                <a:cs typeface="Times New Roman" panose="02020603050405020304" pitchFamily="18" charset="0"/>
              </a:rPr>
              <a:t>Смертная </a:t>
            </a:r>
            <a:r>
              <a:rPr lang="ru-RU" sz="1800" b="1" i="1" dirty="0">
                <a:latin typeface="Times New Roman" panose="02020603050405020304" pitchFamily="18" charset="0"/>
                <a:cs typeface="Times New Roman" panose="02020603050405020304" pitchFamily="18" charset="0"/>
              </a:rPr>
              <a:t>казнь </a:t>
            </a:r>
            <a:r>
              <a:rPr lang="ru-RU" sz="1800" i="1" dirty="0">
                <a:latin typeface="Times New Roman" panose="02020603050405020304" pitchFamily="18" charset="0"/>
                <a:cs typeface="Times New Roman" panose="02020603050405020304" pitchFamily="18" charset="0"/>
              </a:rPr>
              <a:t>впредь до ее отмены </a:t>
            </a:r>
            <a:r>
              <a:rPr lang="ru-RU" sz="1800" b="1" i="1" dirty="0">
                <a:latin typeface="Times New Roman" panose="02020603050405020304" pitchFamily="18" charset="0"/>
                <a:cs typeface="Times New Roman" panose="02020603050405020304" pitchFamily="18" charset="0"/>
              </a:rPr>
              <a:t>может устанавливаться федеральным законом в качестве исключительной меры наказания за особо тяжкие преступления </a:t>
            </a:r>
            <a:r>
              <a:rPr lang="ru-RU" sz="1800" i="1" dirty="0">
                <a:latin typeface="Times New Roman" panose="02020603050405020304" pitchFamily="18" charset="0"/>
                <a:cs typeface="Times New Roman" panose="02020603050405020304" pitchFamily="18" charset="0"/>
              </a:rPr>
              <a:t>против жизни при предоставлении обвиняемому права на рассмотрение его дела судом с участием присяжных заседателей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1 статьи </a:t>
            </a:r>
            <a:r>
              <a:rPr lang="ru-RU" sz="1800" dirty="0">
                <a:latin typeface="Times New Roman" panose="02020603050405020304" pitchFamily="18" charset="0"/>
                <a:cs typeface="Times New Roman" panose="02020603050405020304" pitchFamily="18" charset="0"/>
              </a:rPr>
              <a:t>38 Конституции РФ: «</a:t>
            </a:r>
            <a:r>
              <a:rPr lang="ru-RU" sz="1800" b="1" i="1" dirty="0" smtClean="0">
                <a:latin typeface="Times New Roman" panose="02020603050405020304" pitchFamily="18" charset="0"/>
                <a:cs typeface="Times New Roman" panose="02020603050405020304" pitchFamily="18" charset="0"/>
              </a:rPr>
              <a:t>Материнство </a:t>
            </a:r>
            <a:r>
              <a:rPr lang="ru-RU" sz="1800" dirty="0" smtClean="0">
                <a:latin typeface="Times New Roman" panose="02020603050405020304" pitchFamily="18" charset="0"/>
                <a:cs typeface="Times New Roman" panose="02020603050405020304" pitchFamily="18" charset="0"/>
              </a:rPr>
              <a:t>(происхождение ребенка от матери)</a:t>
            </a:r>
            <a:r>
              <a:rPr lang="ru-RU" sz="1800" i="1"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и детство, семья </a:t>
            </a:r>
            <a:r>
              <a:rPr lang="ru-RU" sz="1800" b="1" i="1" dirty="0">
                <a:latin typeface="Times New Roman" panose="02020603050405020304" pitchFamily="18" charset="0"/>
                <a:cs typeface="Times New Roman" panose="02020603050405020304" pitchFamily="18" charset="0"/>
              </a:rPr>
              <a:t>находятся под защитой </a:t>
            </a:r>
            <a:r>
              <a:rPr lang="ru-RU" sz="1800" b="1" i="1" dirty="0" smtClean="0">
                <a:latin typeface="Times New Roman" panose="02020603050405020304" pitchFamily="18" charset="0"/>
                <a:cs typeface="Times New Roman" panose="02020603050405020304" pitchFamily="18" charset="0"/>
              </a:rPr>
              <a:t>государства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732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0761"/>
            <a:ext cx="10515600" cy="5726202"/>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Часть 2 статьи </a:t>
            </a:r>
            <a:r>
              <a:rPr lang="ru-RU" sz="1800" dirty="0">
                <a:latin typeface="Times New Roman" panose="02020603050405020304" pitchFamily="18" charset="0"/>
                <a:cs typeface="Times New Roman" panose="02020603050405020304" pitchFamily="18" charset="0"/>
              </a:rPr>
              <a:t>55 Конституции РФ: «</a:t>
            </a:r>
            <a:r>
              <a:rPr lang="ru-RU" sz="1800" i="1" dirty="0">
                <a:latin typeface="Times New Roman" panose="02020603050405020304" pitchFamily="18" charset="0"/>
                <a:cs typeface="Times New Roman" panose="02020603050405020304" pitchFamily="18" charset="0"/>
              </a:rPr>
              <a:t>В Российской Федерации </a:t>
            </a:r>
            <a:r>
              <a:rPr lang="ru-RU" sz="1800" b="1" i="1" dirty="0">
                <a:latin typeface="Times New Roman" panose="02020603050405020304" pitchFamily="18" charset="0"/>
                <a:cs typeface="Times New Roman" panose="02020603050405020304" pitchFamily="18" charset="0"/>
              </a:rPr>
              <a:t>не должны издаваться законы, отменяющие </a:t>
            </a:r>
            <a:r>
              <a:rPr lang="ru-RU" sz="1800" b="1" i="1" dirty="0" smtClean="0">
                <a:latin typeface="Times New Roman" panose="02020603050405020304" pitchFamily="18" charset="0"/>
                <a:cs typeface="Times New Roman" panose="02020603050405020304" pitchFamily="18" charset="0"/>
              </a:rPr>
              <a:t>или </a:t>
            </a:r>
            <a:r>
              <a:rPr lang="ru-RU" sz="1800" b="1" i="1" dirty="0">
                <a:latin typeface="Times New Roman" panose="02020603050405020304" pitchFamily="18" charset="0"/>
                <a:cs typeface="Times New Roman" panose="02020603050405020304" pitchFamily="18" charset="0"/>
              </a:rPr>
              <a:t>умаляющие права и свободы человека </a:t>
            </a:r>
            <a:r>
              <a:rPr lang="ru-RU" sz="1800" i="1" dirty="0">
                <a:latin typeface="Times New Roman" panose="02020603050405020304" pitchFamily="18" charset="0"/>
                <a:cs typeface="Times New Roman" panose="02020603050405020304" pitchFamily="18" charset="0"/>
              </a:rPr>
              <a:t>и </a:t>
            </a:r>
            <a:r>
              <a:rPr lang="ru-RU" sz="1800" i="1" dirty="0" smtClean="0">
                <a:latin typeface="Times New Roman" panose="02020603050405020304" pitchFamily="18" charset="0"/>
                <a:cs typeface="Times New Roman" panose="02020603050405020304" pitchFamily="18" charset="0"/>
              </a:rPr>
              <a:t>гражданина.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56 Семейного Кодекса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Ребенок имеет право на защиту своих прав </a:t>
            </a:r>
            <a:r>
              <a:rPr lang="ru-RU" sz="1800" i="1" dirty="0">
                <a:latin typeface="Times New Roman" panose="02020603050405020304" pitchFamily="18" charset="0"/>
                <a:cs typeface="Times New Roman" panose="02020603050405020304" pitchFamily="18" charset="0"/>
              </a:rPr>
              <a:t>и законных интересов. </a:t>
            </a:r>
            <a:r>
              <a:rPr lang="ru-RU" sz="1800" b="1" i="1" dirty="0">
                <a:latin typeface="Times New Roman" panose="02020603050405020304" pitchFamily="18" charset="0"/>
                <a:cs typeface="Times New Roman" panose="02020603050405020304" pitchFamily="18" charset="0"/>
              </a:rPr>
              <a:t>Ребенок имеет право на защиту от злоупотреблений со стороны </a:t>
            </a:r>
            <a:r>
              <a:rPr lang="ru-RU" sz="1800" b="1" i="1" dirty="0" smtClean="0">
                <a:latin typeface="Times New Roman" panose="02020603050405020304" pitchFamily="18" charset="0"/>
                <a:cs typeface="Times New Roman" panose="02020603050405020304" pitchFamily="18" charset="0"/>
              </a:rPr>
              <a:t>родителей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60 Семейного Кодекса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Ребенок имеет право на получение содержания от своих родителей и других членов семьи </a:t>
            </a:r>
            <a:r>
              <a:rPr lang="ru-RU" sz="1800" i="1" dirty="0">
                <a:latin typeface="Times New Roman" panose="02020603050405020304" pitchFamily="18" charset="0"/>
                <a:cs typeface="Times New Roman" panose="02020603050405020304" pitchFamily="18" charset="0"/>
              </a:rPr>
              <a:t>в порядке и в размерах, которые установлены Семейным Кодексом</a:t>
            </a:r>
            <a:r>
              <a:rPr lang="ru-RU" sz="1800" i="1" dirty="0" smtClean="0">
                <a:latin typeface="Times New Roman" panose="02020603050405020304" pitchFamily="18" charset="0"/>
                <a:cs typeface="Times New Roman" panose="02020603050405020304" pitchFamily="18" charset="0"/>
              </a:rPr>
              <a:t>. </a:t>
            </a:r>
            <a:r>
              <a:rPr lang="ru-RU" sz="1800" b="1" i="1" dirty="0" smtClean="0">
                <a:latin typeface="Times New Roman" panose="02020603050405020304" pitchFamily="18" charset="0"/>
                <a:cs typeface="Times New Roman" panose="02020603050405020304" pitchFamily="18" charset="0"/>
              </a:rPr>
              <a:t>Ребенок </a:t>
            </a:r>
            <a:r>
              <a:rPr lang="ru-RU" sz="1800" b="1" i="1" dirty="0">
                <a:latin typeface="Times New Roman" panose="02020603050405020304" pitchFamily="18" charset="0"/>
                <a:cs typeface="Times New Roman" panose="02020603050405020304" pitchFamily="18" charset="0"/>
              </a:rPr>
              <a:t>имеет право собственности на </a:t>
            </a:r>
            <a:r>
              <a:rPr lang="ru-RU" sz="1800" i="1" dirty="0">
                <a:latin typeface="Times New Roman" panose="02020603050405020304" pitchFamily="18" charset="0"/>
                <a:cs typeface="Times New Roman" panose="02020603050405020304" pitchFamily="18" charset="0"/>
              </a:rPr>
              <a:t>доходы, полученные им, </a:t>
            </a:r>
            <a:r>
              <a:rPr lang="ru-RU" sz="1800" b="1" i="1" dirty="0">
                <a:latin typeface="Times New Roman" panose="02020603050405020304" pitchFamily="18" charset="0"/>
                <a:cs typeface="Times New Roman" panose="02020603050405020304" pitchFamily="18" charset="0"/>
              </a:rPr>
              <a:t>имущество, полученное им </a:t>
            </a:r>
            <a:r>
              <a:rPr lang="ru-RU" sz="1800" i="1" dirty="0">
                <a:latin typeface="Times New Roman" panose="02020603050405020304" pitchFamily="18" charset="0"/>
                <a:cs typeface="Times New Roman" panose="02020603050405020304" pitchFamily="18" charset="0"/>
              </a:rPr>
              <a:t>в дар или </a:t>
            </a:r>
            <a:r>
              <a:rPr lang="ru-RU" sz="1800" b="1" i="1" dirty="0">
                <a:latin typeface="Times New Roman" panose="02020603050405020304" pitchFamily="18" charset="0"/>
                <a:cs typeface="Times New Roman" panose="02020603050405020304" pitchFamily="18" charset="0"/>
              </a:rPr>
              <a:t>в порядке </a:t>
            </a:r>
            <a:r>
              <a:rPr lang="ru-RU" sz="1800" b="1" i="1" dirty="0" smtClean="0">
                <a:latin typeface="Times New Roman" panose="02020603050405020304" pitchFamily="18" charset="0"/>
                <a:cs typeface="Times New Roman" panose="02020603050405020304" pitchFamily="18" charset="0"/>
              </a:rPr>
              <a:t>наследования</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10 Гражданского Кодекса: «</a:t>
            </a:r>
            <a:r>
              <a:rPr lang="ru-RU" sz="1800" b="1" i="1" dirty="0">
                <a:latin typeface="Times New Roman" panose="02020603050405020304" pitchFamily="18" charset="0"/>
                <a:cs typeface="Times New Roman" panose="02020603050405020304" pitchFamily="18" charset="0"/>
              </a:rPr>
              <a:t>Не допускаются осуществление гражданских прав исключительно с намерением причинить вред другому лицу</a:t>
            </a:r>
            <a:r>
              <a:rPr lang="ru-RU" sz="1800" b="1"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1116 Гражданского Кодекса: «</a:t>
            </a:r>
            <a:r>
              <a:rPr lang="ru-RU" sz="1800" b="1" i="1" dirty="0">
                <a:latin typeface="Times New Roman" panose="02020603050405020304" pitchFamily="18" charset="0"/>
                <a:cs typeface="Times New Roman" panose="02020603050405020304" pitchFamily="18" charset="0"/>
              </a:rPr>
              <a:t>К наследованию могут призываться граждане</a:t>
            </a:r>
            <a:r>
              <a:rPr lang="ru-RU" sz="1800" i="1" dirty="0">
                <a:latin typeface="Times New Roman" panose="02020603050405020304" pitchFamily="18" charset="0"/>
                <a:cs typeface="Times New Roman" panose="02020603050405020304" pitchFamily="18" charset="0"/>
              </a:rPr>
              <a:t>, находящиеся в живых в день открытия наследства, а также </a:t>
            </a:r>
            <a:r>
              <a:rPr lang="ru-RU" sz="1800" b="1" i="1" dirty="0">
                <a:latin typeface="Times New Roman" panose="02020603050405020304" pitchFamily="18" charset="0"/>
                <a:cs typeface="Times New Roman" panose="02020603050405020304" pitchFamily="18" charset="0"/>
              </a:rPr>
              <a:t>зачатые при жизни наследодателя </a:t>
            </a:r>
            <a:r>
              <a:rPr lang="ru-RU" sz="1800" i="1" dirty="0">
                <a:latin typeface="Times New Roman" panose="02020603050405020304" pitchFamily="18" charset="0"/>
                <a:cs typeface="Times New Roman" panose="02020603050405020304" pitchFamily="18" charset="0"/>
              </a:rPr>
              <a:t>и родившиеся живыми после открытия наследства.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1166 Гражданского Кодекса: «</a:t>
            </a:r>
            <a:r>
              <a:rPr lang="ru-RU" sz="1800" b="1" i="1" dirty="0">
                <a:latin typeface="Times New Roman" panose="02020603050405020304" pitchFamily="18" charset="0"/>
                <a:cs typeface="Times New Roman" panose="02020603050405020304" pitchFamily="18" charset="0"/>
              </a:rPr>
              <a:t>При наличии зачатого, но еще не родившегося наследника раздел наследства может быть осуществлен только после рождения такого наследника.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52 323-ФЗ: «</a:t>
            </a:r>
            <a:r>
              <a:rPr lang="ru-RU" sz="1800" b="1" i="1" dirty="0">
                <a:latin typeface="Times New Roman" panose="02020603050405020304" pitchFamily="18" charset="0"/>
                <a:cs typeface="Times New Roman" panose="02020603050405020304" pitchFamily="18" charset="0"/>
              </a:rPr>
              <a:t>Материнство </a:t>
            </a:r>
            <a:r>
              <a:rPr lang="ru-RU" sz="1800" dirty="0">
                <a:latin typeface="Times New Roman" panose="02020603050405020304" pitchFamily="18" charset="0"/>
                <a:cs typeface="Times New Roman" panose="02020603050405020304" pitchFamily="18" charset="0"/>
              </a:rPr>
              <a:t>(происхождение ребенка от матери ст.48 СК РФ)</a:t>
            </a:r>
            <a:r>
              <a:rPr lang="ru-RU" sz="1800" i="1" dirty="0">
                <a:latin typeface="Times New Roman" panose="02020603050405020304" pitchFamily="18" charset="0"/>
                <a:cs typeface="Times New Roman" panose="02020603050405020304" pitchFamily="18" charset="0"/>
              </a:rPr>
              <a:t> в Российской Федерации </a:t>
            </a:r>
            <a:r>
              <a:rPr lang="ru-RU" sz="1800" b="1" i="1" dirty="0">
                <a:latin typeface="Times New Roman" panose="02020603050405020304" pitchFamily="18" charset="0"/>
                <a:cs typeface="Times New Roman" panose="02020603050405020304" pitchFamily="18" charset="0"/>
              </a:rPr>
              <a:t>охраняется </a:t>
            </a:r>
            <a:r>
              <a:rPr lang="ru-RU" sz="1800" i="1" dirty="0">
                <a:latin typeface="Times New Roman" panose="02020603050405020304" pitchFamily="18" charset="0"/>
                <a:cs typeface="Times New Roman" panose="02020603050405020304" pitchFamily="18" charset="0"/>
              </a:rPr>
              <a:t>и поощряется </a:t>
            </a:r>
            <a:r>
              <a:rPr lang="ru-RU" sz="1800" b="1" i="1" dirty="0">
                <a:latin typeface="Times New Roman" panose="02020603050405020304" pitchFamily="18" charset="0"/>
                <a:cs typeface="Times New Roman" panose="02020603050405020304" pitchFamily="18" charset="0"/>
              </a:rPr>
              <a:t>государством</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45 323-ФЗ: «</a:t>
            </a:r>
            <a:r>
              <a:rPr lang="ru-RU" sz="1800" i="1" dirty="0">
                <a:latin typeface="Times New Roman" panose="02020603050405020304" pitchFamily="18" charset="0"/>
                <a:cs typeface="Times New Roman" panose="02020603050405020304" pitchFamily="18" charset="0"/>
              </a:rPr>
              <a:t>Медицинским работникам </a:t>
            </a:r>
            <a:r>
              <a:rPr lang="ru-RU" sz="1800" b="1" i="1" dirty="0">
                <a:latin typeface="Times New Roman" panose="02020603050405020304" pitchFamily="18" charset="0"/>
                <a:cs typeface="Times New Roman" panose="02020603050405020304" pitchFamily="18" charset="0"/>
              </a:rPr>
              <a:t>запрещается осуществление эвтаназии</a:t>
            </a:r>
            <a:r>
              <a:rPr lang="ru-RU" sz="1800" i="1" dirty="0">
                <a:latin typeface="Times New Roman" panose="02020603050405020304" pitchFamily="18" charset="0"/>
                <a:cs typeface="Times New Roman" panose="02020603050405020304" pitchFamily="18" charset="0"/>
              </a:rPr>
              <a:t>, то есть ускорение по просьбе </a:t>
            </a:r>
            <a:r>
              <a:rPr lang="ru-RU" sz="1800" i="1" dirty="0" smtClean="0">
                <a:latin typeface="Times New Roman" panose="02020603050405020304" pitchFamily="18" charset="0"/>
                <a:cs typeface="Times New Roman" panose="02020603050405020304" pitchFamily="18" charset="0"/>
              </a:rPr>
              <a:t>пациента </a:t>
            </a:r>
            <a:r>
              <a:rPr lang="ru-RU" sz="1800" dirty="0" smtClean="0">
                <a:latin typeface="Times New Roman" panose="02020603050405020304" pitchFamily="18" charset="0"/>
                <a:cs typeface="Times New Roman" panose="02020603050405020304" pitchFamily="18" charset="0"/>
              </a:rPr>
              <a:t>(родители являются законными представителями своих детей ч. 1 ст. 64 СК РФ)</a:t>
            </a:r>
            <a:r>
              <a:rPr lang="ru-RU" sz="1800" i="1" dirty="0" smtClean="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его смерти какими-либо действиями (бездействием) или средствами, в том числе прекращение искусственных мероприятий по поддержанию жизни пациента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61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8411" y="549344"/>
            <a:ext cx="11687578" cy="1200329"/>
          </a:xfrm>
          <a:prstGeom prst="rect">
            <a:avLst/>
          </a:prstGeom>
          <a:noFill/>
        </p:spPr>
        <p:txBody>
          <a:bodyPr wrap="square" rtlCol="0">
            <a:spAutoFit/>
          </a:bodyPr>
          <a:lstStyle/>
          <a:p>
            <a:pPr algn="just"/>
            <a:r>
              <a:rPr lang="ru-RU" i="1" dirty="0" smtClean="0">
                <a:latin typeface="Times New Roman" panose="02020603050405020304" pitchFamily="18" charset="0"/>
                <a:cs typeface="Times New Roman" panose="02020603050405020304" pitchFamily="18" charset="0"/>
              </a:rPr>
              <a:t>В соответствии с ч. 1 ст. 15 Конституции РФ,</a:t>
            </a:r>
            <a:r>
              <a:rPr lang="ru-RU" b="1" i="1" dirty="0" smtClean="0">
                <a:latin typeface="Times New Roman" panose="02020603050405020304" pitchFamily="18" charset="0"/>
                <a:cs typeface="Times New Roman" panose="02020603050405020304" pitchFamily="18" charset="0"/>
              </a:rPr>
              <a:t> </a:t>
            </a:r>
            <a:r>
              <a:rPr lang="ru-RU" b="1" i="1" u="sng" dirty="0" smtClean="0">
                <a:latin typeface="Times New Roman" panose="02020603050405020304" pitchFamily="18" charset="0"/>
                <a:cs typeface="Times New Roman" panose="02020603050405020304" pitchFamily="18" charset="0"/>
              </a:rPr>
              <a:t>Конституция Российской Федерации имеет высшую юридическую силу</a:t>
            </a:r>
            <a:r>
              <a:rPr lang="ru-RU" i="1" dirty="0" smtClean="0">
                <a:latin typeface="Times New Roman" panose="02020603050405020304" pitchFamily="18" charset="0"/>
                <a:cs typeface="Times New Roman" panose="02020603050405020304" pitchFamily="18" charset="0"/>
              </a:rPr>
              <a:t>, прямое действие и применяется на всей территории Российской Федерации. </a:t>
            </a:r>
            <a:r>
              <a:rPr lang="ru-RU" b="1" i="1" u="sng" dirty="0" smtClean="0">
                <a:latin typeface="Times New Roman" panose="02020603050405020304" pitchFamily="18" charset="0"/>
                <a:cs typeface="Times New Roman" panose="02020603050405020304" pitchFamily="18" charset="0"/>
              </a:rPr>
              <a:t>Законы и иные правовые акты</a:t>
            </a:r>
            <a:r>
              <a:rPr lang="ru-RU" i="1" dirty="0" smtClean="0">
                <a:latin typeface="Times New Roman" panose="02020603050405020304" pitchFamily="18" charset="0"/>
                <a:cs typeface="Times New Roman" panose="02020603050405020304" pitchFamily="18" charset="0"/>
              </a:rPr>
              <a:t>, принимаемые в Российской Федерации, </a:t>
            </a:r>
            <a:r>
              <a:rPr lang="ru-RU" b="1" i="1" u="sng" dirty="0" smtClean="0">
                <a:latin typeface="Times New Roman" panose="02020603050405020304" pitchFamily="18" charset="0"/>
                <a:cs typeface="Times New Roman" panose="02020603050405020304" pitchFamily="18" charset="0"/>
              </a:rPr>
              <a:t>не должны противоречить Конституции Российской Федерации</a:t>
            </a:r>
            <a:r>
              <a:rPr lang="ru-RU" i="1" dirty="0" smtClean="0">
                <a:latin typeface="Times New Roman" panose="02020603050405020304" pitchFamily="18" charset="0"/>
                <a:cs typeface="Times New Roman" panose="02020603050405020304" pitchFamily="18" charset="0"/>
              </a:rPr>
              <a:t>.</a:t>
            </a:r>
            <a:endParaRPr lang="ru-RU" kern="1200" dirty="0">
              <a:solidFill>
                <a:schemeClr val="tx1"/>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838200" y="2666999"/>
            <a:ext cx="10744200" cy="3509963"/>
          </a:xfrm>
        </p:spPr>
        <p:txBody>
          <a:bodyPr/>
          <a:lstStyle/>
          <a:p>
            <a:pPr marL="0" indent="0">
              <a:buNone/>
            </a:pPr>
            <a:endParaRPr lang="ru-RU" dirty="0"/>
          </a:p>
        </p:txBody>
      </p:sp>
      <p:sp>
        <p:nvSpPr>
          <p:cNvPr id="7" name="Скругленный прямоугольник 6"/>
          <p:cNvSpPr/>
          <p:nvPr/>
        </p:nvSpPr>
        <p:spPr>
          <a:xfrm>
            <a:off x="2993572" y="2666999"/>
            <a:ext cx="6204856"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КОНСТИТУЦИЯ РОССИЙСКОЙ ФЕДЕРАЦИИ</a:t>
            </a:r>
            <a:endParaRPr lang="ru-RU" dirty="0"/>
          </a:p>
        </p:txBody>
      </p:sp>
      <p:sp>
        <p:nvSpPr>
          <p:cNvPr id="9" name="Скругленный прямоугольник 8"/>
          <p:cNvSpPr/>
          <p:nvPr/>
        </p:nvSpPr>
        <p:spPr>
          <a:xfrm>
            <a:off x="2938760" y="4174174"/>
            <a:ext cx="6314480" cy="9129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ФЕДЕРАЛЬНЫЙ КОНСТИТУЦИОННЫЙ ЗАКОН РОССИЙСКОЙ ФЕДЕРАЦИИ, ФЕДЕРАЛЬНЫЙ ЗАКОН РОССИЙСКОЙ ФЕДЕРАЦИИ</a:t>
            </a:r>
            <a:endParaRPr lang="ru-RU" b="1" dirty="0">
              <a:ln w="22225">
                <a:solidFill>
                  <a:schemeClr val="accent2"/>
                </a:solidFill>
                <a:prstDash val="solid"/>
              </a:ln>
              <a:solidFill>
                <a:schemeClr val="accent2">
                  <a:lumMod val="40000"/>
                  <a:lumOff val="60000"/>
                </a:schemeClr>
              </a:solidFill>
            </a:endParaRPr>
          </a:p>
        </p:txBody>
      </p:sp>
      <p:sp>
        <p:nvSpPr>
          <p:cNvPr id="14" name="Стрелка вверх 13"/>
          <p:cNvSpPr/>
          <p:nvPr/>
        </p:nvSpPr>
        <p:spPr>
          <a:xfrm>
            <a:off x="5790139" y="3206999"/>
            <a:ext cx="576000" cy="97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71600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7882"/>
            <a:ext cx="10515600" cy="5739081"/>
          </a:xfrm>
        </p:spPr>
        <p:txBody>
          <a:bodyPr>
            <a:normAutofit lnSpcReduction="10000"/>
          </a:bodyPr>
          <a:lstStyle/>
          <a:p>
            <a:pPr marL="0" indent="0" algn="just">
              <a:buNone/>
            </a:pPr>
            <a:r>
              <a:rPr lang="ru-RU" sz="1800" dirty="0">
                <a:latin typeface="Times New Roman" panose="02020603050405020304" pitchFamily="18" charset="0"/>
                <a:cs typeface="Times New Roman" panose="02020603050405020304" pitchFamily="18" charset="0"/>
              </a:rPr>
              <a:t>Часть 1 статьи 15 Конституции РФ: «</a:t>
            </a:r>
            <a:r>
              <a:rPr lang="ru-RU" sz="1800" i="1" dirty="0">
                <a:latin typeface="Times New Roman" panose="02020603050405020304" pitchFamily="18" charset="0"/>
                <a:cs typeface="Times New Roman" panose="02020603050405020304" pitchFamily="18" charset="0"/>
              </a:rPr>
              <a:t>Законы и иные правовые акты, принимаемые в Российской Федерации, </a:t>
            </a:r>
            <a:r>
              <a:rPr lang="ru-RU" sz="1800" b="1" i="1" dirty="0">
                <a:latin typeface="Times New Roman" panose="02020603050405020304" pitchFamily="18" charset="0"/>
                <a:cs typeface="Times New Roman" panose="02020603050405020304" pitchFamily="18" charset="0"/>
              </a:rPr>
              <a:t>не должны противоречить Конституции Российской Федерации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4 статьи 15 Конституции РФ</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предусмотренные законом, то применяются правила международного договора</a:t>
            </a:r>
            <a:r>
              <a:rPr lang="ru-RU" sz="1800" b="1"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r>
              <a:rPr lang="ru-RU" sz="1800" dirty="0">
                <a:latin typeface="Times New Roman" panose="02020603050405020304" pitchFamily="18" charset="0"/>
                <a:cs typeface="Times New Roman" panose="02020603050405020304" pitchFamily="18" charset="0"/>
              </a:rPr>
              <a:t>Часть 3 статьи 76 Конституции РФ: «</a:t>
            </a:r>
            <a:r>
              <a:rPr lang="ru-RU" sz="1800" b="1" i="1" dirty="0">
                <a:latin typeface="Times New Roman" panose="02020603050405020304" pitchFamily="18" charset="0"/>
                <a:cs typeface="Times New Roman" panose="02020603050405020304" pitchFamily="18" charset="0"/>
              </a:rPr>
              <a:t>Федеральные законы не могут противоречить федеральным конституционным законам</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3 323-ФЗ: «</a:t>
            </a:r>
            <a:r>
              <a:rPr lang="ru-RU" sz="1800" b="1" i="1" dirty="0">
                <a:latin typeface="Times New Roman" panose="02020603050405020304" pitchFamily="18" charset="0"/>
                <a:cs typeface="Times New Roman" panose="02020603050405020304" pitchFamily="18" charset="0"/>
              </a:rPr>
              <a:t>Законодательство в сфере охраны здоровья основывается на Конституции Российской Федерации</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5 статьи 3 323-ФЗ</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В случае, если международным договором Российской Федерации установлены иные правила, чем предусмотренные настоящим Федеральным законом правила в сфере охраны здоровья, </a:t>
            </a:r>
            <a:r>
              <a:rPr lang="ru-RU" sz="1800" b="1" i="1" dirty="0">
                <a:latin typeface="Times New Roman" panose="02020603050405020304" pitchFamily="18" charset="0"/>
                <a:cs typeface="Times New Roman" panose="02020603050405020304" pitchFamily="18" charset="0"/>
              </a:rPr>
              <a:t>применяются правила международного договора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r>
              <a:rPr lang="ru-RU" sz="1800" dirty="0">
                <a:latin typeface="Times New Roman" panose="02020603050405020304" pitchFamily="18" charset="0"/>
                <a:cs typeface="Times New Roman" panose="02020603050405020304" pitchFamily="18" charset="0"/>
              </a:rPr>
              <a:t>Часть 2 статьи 3 Семейного Кодекса: «</a:t>
            </a:r>
            <a:r>
              <a:rPr lang="ru-RU" sz="1800" i="1" dirty="0">
                <a:latin typeface="Times New Roman" panose="02020603050405020304" pitchFamily="18" charset="0"/>
                <a:cs typeface="Times New Roman" panose="02020603050405020304" pitchFamily="18" charset="0"/>
              </a:rPr>
              <a:t>Семейное законодательство состоит из настоящего Кодекса и принимаемых </a:t>
            </a:r>
            <a:r>
              <a:rPr lang="ru-RU" sz="1800" b="1" i="1" dirty="0">
                <a:latin typeface="Times New Roman" panose="02020603050405020304" pitchFamily="18" charset="0"/>
                <a:cs typeface="Times New Roman" panose="02020603050405020304" pitchFamily="18" charset="0"/>
              </a:rPr>
              <a:t>в соответствии с ним </a:t>
            </a:r>
            <a:r>
              <a:rPr lang="ru-RU" sz="1800" i="1" dirty="0">
                <a:latin typeface="Times New Roman" panose="02020603050405020304" pitchFamily="18" charset="0"/>
                <a:cs typeface="Times New Roman" panose="02020603050405020304" pitchFamily="18" charset="0"/>
              </a:rPr>
              <a:t>других федеральных законов</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2 статьи 3 Гражданского Кодекса: «</a:t>
            </a:r>
            <a:r>
              <a:rPr lang="ru-RU" sz="1800" i="1" dirty="0">
                <a:latin typeface="Times New Roman" panose="02020603050405020304" pitchFamily="18" charset="0"/>
                <a:cs typeface="Times New Roman" panose="02020603050405020304" pitchFamily="18" charset="0"/>
              </a:rPr>
              <a:t>Нормы гражданского права, содержащиеся в других законах, </a:t>
            </a:r>
            <a:r>
              <a:rPr lang="ru-RU" sz="1800" b="1" i="1" dirty="0">
                <a:latin typeface="Times New Roman" panose="02020603050405020304" pitchFamily="18" charset="0"/>
                <a:cs typeface="Times New Roman" panose="02020603050405020304" pitchFamily="18" charset="0"/>
              </a:rPr>
              <a:t>должны соответствовать </a:t>
            </a:r>
            <a:r>
              <a:rPr lang="ru-RU" sz="1800" i="1" dirty="0">
                <a:latin typeface="Times New Roman" panose="02020603050405020304" pitchFamily="18" charset="0"/>
                <a:cs typeface="Times New Roman" panose="02020603050405020304" pitchFamily="18" charset="0"/>
              </a:rPr>
              <a:t>настоящему Кодексу </a:t>
            </a:r>
            <a:r>
              <a:rPr lang="ru-RU" sz="1800" dirty="0">
                <a:latin typeface="Times New Roman" panose="02020603050405020304" pitchFamily="18" charset="0"/>
                <a:cs typeface="Times New Roman" panose="02020603050405020304" pitchFamily="18" charset="0"/>
              </a:rPr>
              <a:t>(ГК РФ)»</a:t>
            </a:r>
          </a:p>
          <a:p>
            <a:pPr marL="0" indent="0" algn="just">
              <a:buNone/>
            </a:pPr>
            <a:r>
              <a:rPr lang="ru-RU" sz="1800" b="1" dirty="0" smtClean="0">
                <a:solidFill>
                  <a:srgbClr val="FF0000"/>
                </a:solidFill>
                <a:latin typeface="Times New Roman" panose="02020603050405020304" pitchFamily="18" charset="0"/>
                <a:cs typeface="Times New Roman" panose="02020603050405020304" pitchFamily="18" charset="0"/>
              </a:rPr>
              <a:t>ВЫВОД</a:t>
            </a:r>
            <a:r>
              <a:rPr lang="ru-RU" sz="1800" b="1" dirty="0" smtClean="0">
                <a:latin typeface="Times New Roman" panose="02020603050405020304" pitchFamily="18" charset="0"/>
                <a:cs typeface="Times New Roman" panose="02020603050405020304" pitchFamily="18" charset="0"/>
              </a:rPr>
              <a:t>: п. 2, п. 3 </a:t>
            </a:r>
            <a:r>
              <a:rPr lang="ru-RU" sz="1800" b="1" dirty="0" err="1" smtClean="0">
                <a:latin typeface="Times New Roman" panose="02020603050405020304" pitchFamily="18" charset="0"/>
                <a:cs typeface="Times New Roman" panose="02020603050405020304" pitchFamily="18" charset="0"/>
              </a:rPr>
              <a:t>ст</a:t>
            </a:r>
            <a:r>
              <a:rPr lang="ru-RU" sz="1800" b="1" dirty="0" smtClean="0">
                <a:latin typeface="Times New Roman" panose="02020603050405020304" pitchFamily="18" charset="0"/>
                <a:cs typeface="Times New Roman" panose="02020603050405020304" pitchFamily="18" charset="0"/>
              </a:rPr>
              <a:t> 56 323-ФЗ не соответствуют нормам предусмотренными статьями 2, 14 Конвенции о правах человека, статьями 2, 6, 16, 19 Конвенции о правах ребенка, статьями 15, 20, 38, 55, 76 Конституции РФ, статьями 3, 10, 1116, 1166 Гражданского Кодекса, статьями 3, 56, 60 Семейного Кодекса, статьями 3, 45, 52 323-ФЗ; нарушает основы конституционного строя Российской Федерации и основы правового статуса личности в Российской Федерации</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81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9245"/>
            <a:ext cx="10515600" cy="5777718"/>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a:t>
            </a:r>
            <a:r>
              <a:rPr lang="ru-RU" sz="1800" i="1" dirty="0" smtClean="0">
                <a:latin typeface="Times New Roman" panose="02020603050405020304" pitchFamily="18" charset="0"/>
                <a:cs typeface="Times New Roman" panose="02020603050405020304" pitchFamily="18" charset="0"/>
              </a:rPr>
              <a:t>4</a:t>
            </a:r>
            <a:r>
              <a:rPr lang="ru-RU" sz="1800" i="1" dirty="0">
                <a:latin typeface="Times New Roman" panose="02020603050405020304" pitchFamily="18" charset="0"/>
                <a:cs typeface="Times New Roman" panose="02020603050405020304" pitchFamily="18" charset="0"/>
              </a:rPr>
              <a:t>. Искусственное прерывание беременности по социальным показаниям проводится при сроке беременности до двадцати двух недель, а при наличии медицинских показаний - независимо от срока беременности.</a:t>
            </a:r>
          </a:p>
          <a:p>
            <a:pPr marL="0" indent="0" algn="just">
              <a:buNone/>
            </a:pPr>
            <a:r>
              <a:rPr lang="ru-RU" sz="1800" i="1" dirty="0">
                <a:latin typeface="Times New Roman" panose="02020603050405020304" pitchFamily="18" charset="0"/>
                <a:cs typeface="Times New Roman" panose="02020603050405020304" pitchFamily="18" charset="0"/>
              </a:rPr>
              <a:t>5. Социальные показания для искусственного прерывания беременности определяются Правительством Российской Федерации.</a:t>
            </a:r>
          </a:p>
          <a:p>
            <a:pPr marL="0" indent="0" algn="just">
              <a:buNone/>
            </a:pPr>
            <a:r>
              <a:rPr lang="ru-RU" sz="1800" i="1" dirty="0">
                <a:latin typeface="Times New Roman" panose="02020603050405020304" pitchFamily="18" charset="0"/>
                <a:cs typeface="Times New Roman" panose="02020603050405020304" pitchFamily="18" charset="0"/>
              </a:rPr>
              <a:t>6. Перечень медицинских показаний для искусственного прерывания беременности определяется уполномоченным федеральным органом исполнительной власти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2 конвенции о правах человека: «</a:t>
            </a:r>
            <a:r>
              <a:rPr lang="ru-RU" sz="1800" i="1" dirty="0">
                <a:latin typeface="Times New Roman" panose="02020603050405020304" pitchFamily="18" charset="0"/>
                <a:cs typeface="Times New Roman" panose="02020603050405020304" pitchFamily="18" charset="0"/>
              </a:rPr>
              <a:t>Право каждого лица на жизнь охраняется законом. </a:t>
            </a:r>
            <a:r>
              <a:rPr lang="ru-RU" sz="1800" b="1" i="1" dirty="0">
                <a:latin typeface="Times New Roman" panose="02020603050405020304" pitchFamily="18" charset="0"/>
                <a:cs typeface="Times New Roman" panose="02020603050405020304" pitchFamily="18" charset="0"/>
              </a:rPr>
              <a:t>Никто не может быть умышленно лишен жизни иначе как во исполнение смертного приговора, вынесенного судом за совершение преступления</a:t>
            </a:r>
            <a:r>
              <a:rPr lang="ru-RU" sz="1800" i="1" dirty="0">
                <a:latin typeface="Times New Roman" panose="02020603050405020304" pitchFamily="18" charset="0"/>
                <a:cs typeface="Times New Roman" panose="02020603050405020304" pitchFamily="18" charset="0"/>
              </a:rPr>
              <a:t>, в отношении которого законом предусмотрено такое наказание.</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14 конвенции о правах человека: «</a:t>
            </a:r>
            <a:r>
              <a:rPr lang="ru-RU" sz="1800" b="1" i="1" dirty="0">
                <a:latin typeface="Times New Roman" panose="02020603050405020304" pitchFamily="18" charset="0"/>
                <a:cs typeface="Times New Roman" panose="02020603050405020304" pitchFamily="18" charset="0"/>
              </a:rPr>
              <a:t>Пользование правами и свободами, признанными в настоящей Конвенции, должно быть обеспечено без какой бы то ни было дискриминации по признаку </a:t>
            </a:r>
            <a:r>
              <a:rPr lang="ru-RU" sz="1800" i="1" dirty="0">
                <a:latin typeface="Times New Roman" panose="02020603050405020304" pitchFamily="18" charset="0"/>
                <a:cs typeface="Times New Roman" panose="02020603050405020304" pitchFamily="18" charset="0"/>
              </a:rPr>
              <a:t>пола, расы, цвета кожи, языка, религии, политических или иных убеждений, национального или социального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принадлежности к национальным меньшинствам, имущественного положения, рождения </a:t>
            </a:r>
            <a:r>
              <a:rPr lang="ru-RU" sz="1800" b="1" i="1" dirty="0">
                <a:latin typeface="Times New Roman" panose="02020603050405020304" pitchFamily="18" charset="0"/>
                <a:cs typeface="Times New Roman" panose="02020603050405020304" pitchFamily="18" charset="0"/>
              </a:rPr>
              <a:t>или по любым иным признакам</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2 конвенции о правах ребенка: «</a:t>
            </a:r>
            <a:r>
              <a:rPr lang="ru-RU" sz="1800" b="1" i="1" dirty="0">
                <a:latin typeface="Times New Roman" panose="02020603050405020304" pitchFamily="18" charset="0"/>
                <a:cs typeface="Times New Roman" panose="02020603050405020304" pitchFamily="18" charset="0"/>
              </a:rPr>
              <a:t>Государства - участники уважают и обеспечивают все права, предусмотренные настоящей Конвенцией, за каждым ребенком</a:t>
            </a:r>
            <a:r>
              <a:rPr lang="ru-RU" sz="1800" i="1" dirty="0">
                <a:latin typeface="Times New Roman" panose="02020603050405020304" pitchFamily="18" charset="0"/>
                <a:cs typeface="Times New Roman" panose="02020603050405020304" pitchFamily="18" charset="0"/>
              </a:rPr>
              <a:t>, находящимся в пределах их юрисдикции, </a:t>
            </a:r>
            <a:r>
              <a:rPr lang="ru-RU" sz="1800" b="1" i="1" dirty="0">
                <a:latin typeface="Times New Roman" panose="02020603050405020304" pitchFamily="18" charset="0"/>
                <a:cs typeface="Times New Roman" panose="02020603050405020304" pitchFamily="18" charset="0"/>
              </a:rPr>
              <a:t>без какой-либо дискриминации, независимо от </a:t>
            </a:r>
            <a:r>
              <a:rPr lang="ru-RU" sz="1800" i="1" dirty="0">
                <a:latin typeface="Times New Roman" panose="02020603050405020304" pitchFamily="18" charset="0"/>
                <a:cs typeface="Times New Roman" panose="02020603050405020304" pitchFamily="18" charset="0"/>
              </a:rPr>
              <a:t>расы, цвета кожи, пола, языка, религии, политических или иных убеждений, национального, этнического или социального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имущественного положения, </a:t>
            </a:r>
            <a:r>
              <a:rPr lang="ru-RU" sz="1800" b="1" i="1" dirty="0">
                <a:latin typeface="Times New Roman" panose="02020603050405020304" pitchFamily="18" charset="0"/>
                <a:cs typeface="Times New Roman" panose="02020603050405020304" pitchFamily="18" charset="0"/>
              </a:rPr>
              <a:t>состояния здоровья </a:t>
            </a:r>
            <a:r>
              <a:rPr lang="ru-RU" sz="1800" i="1" dirty="0">
                <a:latin typeface="Times New Roman" panose="02020603050405020304" pitchFamily="18" charset="0"/>
                <a:cs typeface="Times New Roman" panose="02020603050405020304" pitchFamily="18" charset="0"/>
              </a:rPr>
              <a:t>и рождения ребенка, его родителей или законных опекунов или каких-либо иных обстоятельств.</a:t>
            </a:r>
            <a:r>
              <a:rPr lang="ru-RU"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57309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5003"/>
            <a:ext cx="10515600" cy="5751960"/>
          </a:xfrm>
        </p:spPr>
        <p:txBody>
          <a:bodyPr>
            <a:normAutofit fontScale="92500"/>
          </a:bodyPr>
          <a:lstStyle/>
          <a:p>
            <a:pPr marL="0" indent="0" algn="just">
              <a:buNone/>
            </a:pPr>
            <a:r>
              <a:rPr lang="ru-RU" sz="1800" dirty="0">
                <a:latin typeface="Times New Roman" panose="02020603050405020304" pitchFamily="18" charset="0"/>
                <a:cs typeface="Times New Roman" panose="02020603050405020304" pitchFamily="18" charset="0"/>
              </a:rPr>
              <a:t>Статья 6 конвенции о правах ребенка: «</a:t>
            </a:r>
            <a:r>
              <a:rPr lang="ru-RU" sz="1800" i="1" dirty="0">
                <a:latin typeface="Times New Roman" panose="02020603050405020304" pitchFamily="18" charset="0"/>
                <a:cs typeface="Times New Roman" panose="02020603050405020304" pitchFamily="18" charset="0"/>
              </a:rPr>
              <a:t>Государства - участники признают, что </a:t>
            </a:r>
            <a:r>
              <a:rPr lang="ru-RU" sz="1800" b="1" i="1" dirty="0">
                <a:latin typeface="Times New Roman" panose="02020603050405020304" pitchFamily="18" charset="0"/>
                <a:cs typeface="Times New Roman" panose="02020603050405020304" pitchFamily="18" charset="0"/>
              </a:rPr>
              <a:t>каждый ребенок имеет неотъемлемое право на жизнь</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Государства - участники обеспечивают в максимально возможной степени выживание </a:t>
            </a:r>
            <a:r>
              <a:rPr lang="ru-RU" sz="1800" i="1" dirty="0">
                <a:latin typeface="Times New Roman" panose="02020603050405020304" pitchFamily="18" charset="0"/>
                <a:cs typeface="Times New Roman" panose="02020603050405020304" pitchFamily="18" charset="0"/>
              </a:rPr>
              <a:t>и здоровое развитие </a:t>
            </a:r>
            <a:r>
              <a:rPr lang="ru-RU" sz="1800" b="1" i="1" dirty="0">
                <a:latin typeface="Times New Roman" panose="02020603050405020304" pitchFamily="18" charset="0"/>
                <a:cs typeface="Times New Roman" panose="02020603050405020304" pitchFamily="18" charset="0"/>
              </a:rPr>
              <a:t>ребенка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16 конвенции о правах ребенка: «</a:t>
            </a:r>
            <a:r>
              <a:rPr lang="ru-RU" sz="1800" b="1" i="1" dirty="0">
                <a:latin typeface="Times New Roman" panose="02020603050405020304" pitchFamily="18" charset="0"/>
                <a:cs typeface="Times New Roman" panose="02020603050405020304" pitchFamily="18" charset="0"/>
              </a:rPr>
              <a:t>Ни один ребенок не может быть объектом произвольного или незаконного вмешательства в осуществление его права на личную жизнь</a:t>
            </a:r>
            <a:r>
              <a:rPr lang="ru-RU" sz="1800" i="1" dirty="0">
                <a:latin typeface="Times New Roman" panose="02020603050405020304" pitchFamily="18" charset="0"/>
                <a:cs typeface="Times New Roman" panose="02020603050405020304" pitchFamily="18" charset="0"/>
              </a:rPr>
              <a:t>, семейную жизнь, неприкосновенность жилища или тайну корреспонденции или незаконного посягательства на его честь и репутацию. </a:t>
            </a:r>
            <a:r>
              <a:rPr lang="ru-RU" sz="1800" b="1" i="1" dirty="0">
                <a:latin typeface="Times New Roman" panose="02020603050405020304" pitchFamily="18" charset="0"/>
                <a:cs typeface="Times New Roman" panose="02020603050405020304" pitchFamily="18" charset="0"/>
              </a:rPr>
              <a:t>Ребенок имеет право на защиту закона от такого вмешательства </a:t>
            </a:r>
            <a:r>
              <a:rPr lang="ru-RU" sz="1800" i="1" dirty="0">
                <a:latin typeface="Times New Roman" panose="02020603050405020304" pitchFamily="18" charset="0"/>
                <a:cs typeface="Times New Roman" panose="02020603050405020304" pitchFamily="18" charset="0"/>
              </a:rPr>
              <a:t>или посягательства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19 конвенции о правах ребенка: «</a:t>
            </a:r>
            <a:r>
              <a:rPr lang="ru-RU" sz="1800" i="1" dirty="0">
                <a:latin typeface="Times New Roman" panose="02020603050405020304" pitchFamily="18" charset="0"/>
                <a:cs typeface="Times New Roman" panose="02020603050405020304" pitchFamily="18" charset="0"/>
              </a:rPr>
              <a:t>Государства - участники принимают все необходимые законодательные, административные, социальные и просветительные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23 конвенции о </a:t>
            </a:r>
            <a:r>
              <a:rPr lang="ru-RU" sz="1800" dirty="0">
                <a:latin typeface="Times New Roman" panose="02020603050405020304" pitchFamily="18" charset="0"/>
                <a:cs typeface="Times New Roman" panose="02020603050405020304" pitchFamily="18" charset="0"/>
              </a:rPr>
              <a:t>правах ребенка: «</a:t>
            </a:r>
            <a:r>
              <a:rPr lang="ru-RU" sz="1800" i="1" dirty="0">
                <a:latin typeface="Times New Roman" panose="02020603050405020304" pitchFamily="18" charset="0"/>
                <a:cs typeface="Times New Roman" panose="02020603050405020304" pitchFamily="18" charset="0"/>
              </a:rPr>
              <a:t>Государства - участники признают право неполноценного ребенка </a:t>
            </a:r>
            <a:r>
              <a:rPr lang="ru-RU" sz="1800" b="1" i="1" dirty="0">
                <a:latin typeface="Times New Roman" panose="02020603050405020304" pitchFamily="18" charset="0"/>
                <a:cs typeface="Times New Roman" panose="02020603050405020304" pitchFamily="18" charset="0"/>
              </a:rPr>
              <a:t>на особую </a:t>
            </a:r>
            <a:r>
              <a:rPr lang="ru-RU" sz="1800" b="1" i="1" dirty="0" smtClean="0">
                <a:latin typeface="Times New Roman" panose="02020603050405020304" pitchFamily="18" charset="0"/>
                <a:cs typeface="Times New Roman" panose="02020603050405020304" pitchFamily="18" charset="0"/>
              </a:rPr>
              <a:t>заботу</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24 конвенции о </a:t>
            </a:r>
            <a:r>
              <a:rPr lang="ru-RU" sz="1800" dirty="0">
                <a:latin typeface="Times New Roman" panose="02020603050405020304" pitchFamily="18" charset="0"/>
                <a:cs typeface="Times New Roman" panose="02020603050405020304" pitchFamily="18" charset="0"/>
              </a:rPr>
              <a:t>правах ребенка: «</a:t>
            </a:r>
            <a:r>
              <a:rPr lang="ru-RU" sz="1800" i="1" dirty="0">
                <a:latin typeface="Times New Roman" panose="02020603050405020304" pitchFamily="18" charset="0"/>
                <a:cs typeface="Times New Roman" panose="02020603050405020304" pitchFamily="18" charset="0"/>
              </a:rPr>
              <a:t>1. Государства - участники признают право ребенка на пользование наиболее совершенными услугами системы здравоохранения и средствами лечения болезней и восстановления здоровья. Государства - участники стремятся обеспечить, чтобы ни один ребенок не был лишен своего права на доступ к подобным услугам системы здравоохранения</a:t>
            </a:r>
            <a:r>
              <a:rPr lang="ru-RU" sz="1800" i="1" dirty="0" smtClean="0">
                <a:latin typeface="Times New Roman" panose="02020603050405020304" pitchFamily="18" charset="0"/>
                <a:cs typeface="Times New Roman" panose="02020603050405020304" pitchFamily="18" charset="0"/>
              </a:rPr>
              <a:t>. 2</a:t>
            </a:r>
            <a:r>
              <a:rPr lang="ru-RU" sz="1800" i="1" dirty="0">
                <a:latin typeface="Times New Roman" panose="02020603050405020304" pitchFamily="18" charset="0"/>
                <a:cs typeface="Times New Roman" panose="02020603050405020304" pitchFamily="18" charset="0"/>
              </a:rPr>
              <a:t>. Государства - участники добиваются полного осуществления данного права и, в частности, принимают необходимые меры для</a:t>
            </a:r>
            <a:r>
              <a:rPr lang="ru-RU" sz="1800" i="1" dirty="0" smtClean="0">
                <a:latin typeface="Times New Roman" panose="02020603050405020304" pitchFamily="18" charset="0"/>
                <a:cs typeface="Times New Roman" panose="02020603050405020304" pitchFamily="18" charset="0"/>
              </a:rPr>
              <a:t>: d</a:t>
            </a:r>
            <a:r>
              <a:rPr lang="ru-RU" sz="1800" i="1" dirty="0">
                <a:latin typeface="Times New Roman" panose="02020603050405020304" pitchFamily="18" charset="0"/>
                <a:cs typeface="Times New Roman" panose="02020603050405020304" pitchFamily="18" charset="0"/>
              </a:rPr>
              <a:t>) предоставления матерям надлежащих услуг по охране здоровья в дородовой и послеродовой периоды</a:t>
            </a:r>
            <a:r>
              <a:rPr lang="ru-RU" sz="1800" i="1" dirty="0" smtClean="0">
                <a:latin typeface="Times New Roman" panose="02020603050405020304" pitchFamily="18" charset="0"/>
                <a:cs typeface="Times New Roman" panose="02020603050405020304" pitchFamily="18" charset="0"/>
              </a:rPr>
              <a:t>; 3</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Государства - участники принимают любые эффективные и необходимые меры с целью упразднения традиционной практики, отрицательно влияющей на здоровье детей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473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9245"/>
            <a:ext cx="10515600" cy="5777718"/>
          </a:xfrm>
        </p:spPr>
        <p:txBody>
          <a:bodyPr>
            <a:normAutofit/>
          </a:bodyPr>
          <a:lstStyle/>
          <a:p>
            <a:pPr marL="0" indent="0" algn="just">
              <a:buNone/>
            </a:pPr>
            <a:r>
              <a:rPr lang="ru-RU" sz="1800" dirty="0" smtClean="0">
                <a:latin typeface="Times New Roman" panose="02020603050405020304" pitchFamily="18" charset="0"/>
                <a:cs typeface="Times New Roman" panose="02020603050405020304" pitchFamily="18" charset="0"/>
              </a:rPr>
              <a:t>Статья 2 Конституции РФ: «</a:t>
            </a:r>
            <a:r>
              <a:rPr lang="ru-RU" sz="1800" b="1" i="1" dirty="0" smtClean="0">
                <a:latin typeface="Times New Roman" panose="02020603050405020304" pitchFamily="18" charset="0"/>
                <a:cs typeface="Times New Roman" panose="02020603050405020304" pitchFamily="18" charset="0"/>
              </a:rPr>
              <a:t>Человек</a:t>
            </a:r>
            <a:r>
              <a:rPr lang="ru-RU" sz="1800" b="1" i="1" dirty="0">
                <a:latin typeface="Times New Roman" panose="02020603050405020304" pitchFamily="18" charset="0"/>
                <a:cs typeface="Times New Roman" panose="02020603050405020304" pitchFamily="18" charset="0"/>
              </a:rPr>
              <a:t>, его права и свободы являются высшей ценностью. Признание, соблюдение и защита прав и свобод человека и гражданина - обязанность государства</a:t>
            </a:r>
            <a:r>
              <a:rPr lang="ru-RU" sz="1800" b="1"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r>
              <a:rPr lang="ru-RU" sz="1800" dirty="0" smtClean="0">
                <a:latin typeface="Times New Roman" panose="02020603050405020304" pitchFamily="18" charset="0"/>
                <a:cs typeface="Times New Roman" panose="02020603050405020304" pitchFamily="18" charset="0"/>
              </a:rPr>
              <a:t>Часть 2 статьи 19 Конституции РФ: «</a:t>
            </a:r>
            <a:r>
              <a:rPr lang="ru-RU" sz="1800" b="1" i="1" dirty="0" smtClean="0">
                <a:latin typeface="Times New Roman" panose="02020603050405020304" pitchFamily="18" charset="0"/>
                <a:cs typeface="Times New Roman" panose="02020603050405020304" pitchFamily="18" charset="0"/>
              </a:rPr>
              <a:t>Государство </a:t>
            </a:r>
            <a:r>
              <a:rPr lang="ru-RU" sz="1800" b="1" i="1" dirty="0">
                <a:latin typeface="Times New Roman" panose="02020603050405020304" pitchFamily="18" charset="0"/>
                <a:cs typeface="Times New Roman" panose="02020603050405020304" pitchFamily="18" charset="0"/>
              </a:rPr>
              <a:t>гарантирует равенство прав и свобод человека и гражданина независимо от </a:t>
            </a:r>
            <a:r>
              <a:rPr lang="ru-RU" sz="1800" i="1" dirty="0">
                <a:latin typeface="Times New Roman" panose="02020603050405020304" pitchFamily="18" charset="0"/>
                <a:cs typeface="Times New Roman" panose="02020603050405020304" pitchFamily="18" charset="0"/>
              </a:rPr>
              <a:t>пола, расы, национальности, языка,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имущественного и должностного положения, места жительства, отношения к религии, убеждений, принадлежности к общественным объединениям, </a:t>
            </a:r>
            <a:r>
              <a:rPr lang="ru-RU" sz="1800" b="1" i="1" dirty="0">
                <a:latin typeface="Times New Roman" panose="02020603050405020304" pitchFamily="18" charset="0"/>
                <a:cs typeface="Times New Roman" panose="02020603050405020304" pitchFamily="18" charset="0"/>
              </a:rPr>
              <a:t>а также других обстоятельств</a:t>
            </a:r>
            <a:r>
              <a:rPr lang="ru-RU" sz="1800" i="1" dirty="0">
                <a:latin typeface="Times New Roman" panose="02020603050405020304" pitchFamily="18" charset="0"/>
                <a:cs typeface="Times New Roman" panose="02020603050405020304" pitchFamily="18" charset="0"/>
              </a:rPr>
              <a:t>. Запрещаются любые формы ограничения прав граждан по признакам социальной, расовой, национальной, языковой или религиозной принадлежности</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20 Конституции РФ: «</a:t>
            </a:r>
            <a:r>
              <a:rPr lang="ru-RU" sz="1800" i="1" dirty="0">
                <a:latin typeface="Times New Roman" panose="02020603050405020304" pitchFamily="18" charset="0"/>
                <a:cs typeface="Times New Roman" panose="02020603050405020304" pitchFamily="18" charset="0"/>
              </a:rPr>
              <a:t>Каждый имеет право на жизнь. </a:t>
            </a:r>
            <a:r>
              <a:rPr lang="ru-RU" sz="1800" b="1" i="1" dirty="0">
                <a:latin typeface="Times New Roman" panose="02020603050405020304" pitchFamily="18" charset="0"/>
                <a:cs typeface="Times New Roman" panose="02020603050405020304" pitchFamily="18" charset="0"/>
              </a:rPr>
              <a:t>Смертная казнь </a:t>
            </a:r>
            <a:r>
              <a:rPr lang="ru-RU" sz="1800" i="1" dirty="0">
                <a:latin typeface="Times New Roman" panose="02020603050405020304" pitchFamily="18" charset="0"/>
                <a:cs typeface="Times New Roman" panose="02020603050405020304" pitchFamily="18" charset="0"/>
              </a:rPr>
              <a:t>впредь до ее отмены </a:t>
            </a:r>
            <a:r>
              <a:rPr lang="ru-RU" sz="1800" b="1" i="1" dirty="0">
                <a:latin typeface="Times New Roman" panose="02020603050405020304" pitchFamily="18" charset="0"/>
                <a:cs typeface="Times New Roman" panose="02020603050405020304" pitchFamily="18" charset="0"/>
              </a:rPr>
              <a:t>может устанавливаться федеральным законом в качестве исключительной меры наказания за особо тяжкие преступления </a:t>
            </a:r>
            <a:r>
              <a:rPr lang="ru-RU" sz="1800" i="1" dirty="0">
                <a:latin typeface="Times New Roman" panose="02020603050405020304" pitchFamily="18" charset="0"/>
                <a:cs typeface="Times New Roman" panose="02020603050405020304" pitchFamily="18" charset="0"/>
              </a:rPr>
              <a:t>против жизни при предоставлении обвиняемому права на рассмотрение его дела судом с участием присяжных заседателей</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38 Конституции РФ: «</a:t>
            </a:r>
            <a:r>
              <a:rPr lang="ru-RU" sz="1800" b="1" i="1" dirty="0">
                <a:latin typeface="Times New Roman" panose="02020603050405020304" pitchFamily="18" charset="0"/>
                <a:cs typeface="Times New Roman" panose="02020603050405020304" pitchFamily="18" charset="0"/>
              </a:rPr>
              <a:t>Материнство </a:t>
            </a:r>
            <a:r>
              <a:rPr lang="ru-RU" sz="1800" dirty="0">
                <a:latin typeface="Times New Roman" panose="02020603050405020304" pitchFamily="18" charset="0"/>
                <a:cs typeface="Times New Roman" panose="02020603050405020304" pitchFamily="18" charset="0"/>
              </a:rPr>
              <a:t>(происхождение ребенка от матери) </a:t>
            </a:r>
            <a:r>
              <a:rPr lang="ru-RU" sz="1800" i="1" dirty="0">
                <a:latin typeface="Times New Roman" panose="02020603050405020304" pitchFamily="18" charset="0"/>
                <a:cs typeface="Times New Roman" panose="02020603050405020304" pitchFamily="18" charset="0"/>
              </a:rPr>
              <a:t>и детство, семья </a:t>
            </a:r>
            <a:r>
              <a:rPr lang="ru-RU" sz="1800" b="1" i="1" dirty="0">
                <a:latin typeface="Times New Roman" panose="02020603050405020304" pitchFamily="18" charset="0"/>
                <a:cs typeface="Times New Roman" panose="02020603050405020304" pitchFamily="18" charset="0"/>
              </a:rPr>
              <a:t>находятся под защитой государства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2 статьи 55 Конституции РФ: «</a:t>
            </a:r>
            <a:r>
              <a:rPr lang="ru-RU" sz="1800" b="1" i="1" dirty="0">
                <a:latin typeface="Times New Roman" panose="02020603050405020304" pitchFamily="18" charset="0"/>
                <a:cs typeface="Times New Roman" panose="02020603050405020304" pitchFamily="18" charset="0"/>
              </a:rPr>
              <a:t>В Российской Федерации не должны издаваться законы, отменяющие или умаляющие права и свободы человека и гражданина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4 323-ФЗ: «</a:t>
            </a:r>
            <a:r>
              <a:rPr lang="ru-RU" sz="1800" i="1" dirty="0">
                <a:latin typeface="Times New Roman" panose="02020603050405020304" pitchFamily="18" charset="0"/>
                <a:cs typeface="Times New Roman" panose="02020603050405020304" pitchFamily="18" charset="0"/>
              </a:rPr>
              <a:t>Основными принципами охраны здоровья являются</a:t>
            </a:r>
            <a:r>
              <a:rPr lang="ru-RU" sz="1800" i="1" dirty="0" smtClean="0">
                <a:latin typeface="Times New Roman" panose="02020603050405020304" pitchFamily="18" charset="0"/>
                <a:cs typeface="Times New Roman" panose="02020603050405020304" pitchFamily="18" charset="0"/>
              </a:rPr>
              <a:t>: 1</a:t>
            </a:r>
            <a:r>
              <a:rPr lang="ru-RU" sz="1800" i="1" dirty="0">
                <a:latin typeface="Times New Roman" panose="02020603050405020304" pitchFamily="18" charset="0"/>
                <a:cs typeface="Times New Roman" panose="02020603050405020304" pitchFamily="18" charset="0"/>
              </a:rPr>
              <a:t>) соблюдение прав граждан в сфере охраны здоровья и обеспечение связанных с этими правами государственных гарантий</a:t>
            </a:r>
            <a:r>
              <a:rPr lang="ru-RU" sz="1800" i="1" dirty="0" smtClean="0">
                <a:latin typeface="Times New Roman" panose="02020603050405020304" pitchFamily="18" charset="0"/>
                <a:cs typeface="Times New Roman" panose="02020603050405020304" pitchFamily="18" charset="0"/>
              </a:rPr>
              <a:t>; 3</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приоритет охраны здоровья детей</a:t>
            </a:r>
            <a:r>
              <a:rPr lang="ru-RU" sz="1800" i="1" dirty="0" smtClean="0">
                <a:latin typeface="Times New Roman" panose="02020603050405020304" pitchFamily="18" charset="0"/>
                <a:cs typeface="Times New Roman" panose="02020603050405020304" pitchFamily="18" charset="0"/>
              </a:rPr>
              <a:t>; 7</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недопустимость отказа в оказании медицинской </a:t>
            </a:r>
            <a:r>
              <a:rPr lang="ru-RU" sz="1800" b="1" i="1" dirty="0" smtClean="0">
                <a:latin typeface="Times New Roman" panose="02020603050405020304" pitchFamily="18" charset="0"/>
                <a:cs typeface="Times New Roman" panose="02020603050405020304" pitchFamily="18" charset="0"/>
              </a:rPr>
              <a:t>помощи</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877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0761"/>
            <a:ext cx="10515600" cy="5726202"/>
          </a:xfrm>
        </p:spPr>
        <p:txBody>
          <a:bodyPr>
            <a:normAutofit/>
          </a:bodyPr>
          <a:lstStyle/>
          <a:p>
            <a:pPr marL="0" indent="0" algn="just">
              <a:buNone/>
            </a:pPr>
            <a:r>
              <a:rPr lang="ru-RU" sz="1800" dirty="0">
                <a:latin typeface="Times New Roman" panose="02020603050405020304" pitchFamily="18" charset="0"/>
                <a:cs typeface="Times New Roman" panose="02020603050405020304" pitchFamily="18" charset="0"/>
              </a:rPr>
              <a:t>Статья 5 323-ФЗ: «</a:t>
            </a:r>
            <a:r>
              <a:rPr lang="ru-RU" sz="1800" i="1" dirty="0">
                <a:latin typeface="Times New Roman" panose="02020603050405020304" pitchFamily="18" charset="0"/>
                <a:cs typeface="Times New Roman" panose="02020603050405020304" pitchFamily="18" charset="0"/>
              </a:rPr>
              <a:t>1. Мероприятия по охране здоровья должны проводиться на основе </a:t>
            </a:r>
            <a:r>
              <a:rPr lang="ru-RU" sz="1800" b="1" i="1" dirty="0">
                <a:latin typeface="Times New Roman" panose="02020603050405020304" pitchFamily="18" charset="0"/>
                <a:cs typeface="Times New Roman" panose="02020603050405020304" pitchFamily="18" charset="0"/>
              </a:rPr>
              <a:t>признания, соблюдения и защиты прав граждан и в соответствии с общепризнанными принципами и нормами международного права</a:t>
            </a:r>
            <a:r>
              <a:rPr lang="ru-RU" sz="1800" i="1" dirty="0" smtClean="0">
                <a:latin typeface="Times New Roman" panose="02020603050405020304" pitchFamily="18" charset="0"/>
                <a:cs typeface="Times New Roman" panose="02020603050405020304" pitchFamily="18" charset="0"/>
              </a:rPr>
              <a:t>. 2</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Государство обеспечивает гражданам охрану здоровья независимо от </a:t>
            </a:r>
            <a:r>
              <a:rPr lang="ru-RU" sz="1800" i="1" dirty="0">
                <a:latin typeface="Times New Roman" panose="02020603050405020304" pitchFamily="18" charset="0"/>
                <a:cs typeface="Times New Roman" panose="02020603050405020304" pitchFamily="18" charset="0"/>
              </a:rPr>
              <a:t>пола, расы, возраста, национальности, языка, </a:t>
            </a:r>
            <a:r>
              <a:rPr lang="ru-RU" sz="1800" b="1" i="1" dirty="0">
                <a:latin typeface="Times New Roman" panose="02020603050405020304" pitchFamily="18" charset="0"/>
                <a:cs typeface="Times New Roman" panose="02020603050405020304" pitchFamily="18" charset="0"/>
              </a:rPr>
              <a:t>наличия заболеваний</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состояний</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имущественного и должностного положения, места жительства, отношения к религии, убеждений, принадлежности к общественным объединениям </a:t>
            </a:r>
            <a:r>
              <a:rPr lang="ru-RU" sz="1800" b="1" i="1" dirty="0">
                <a:latin typeface="Times New Roman" panose="02020603050405020304" pitchFamily="18" charset="0"/>
                <a:cs typeface="Times New Roman" panose="02020603050405020304" pitchFamily="18" charset="0"/>
              </a:rPr>
              <a:t>и от других обстоятельств</a:t>
            </a:r>
            <a:r>
              <a:rPr lang="ru-RU" sz="1800" i="1" dirty="0" smtClean="0">
                <a:latin typeface="Times New Roman" panose="02020603050405020304" pitchFamily="18" charset="0"/>
                <a:cs typeface="Times New Roman" panose="02020603050405020304" pitchFamily="18" charset="0"/>
              </a:rPr>
              <a:t>. 3</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Государство гарантирует гражданам защиту от любых форм дискриминации, обусловленной наличием у них каких-либо заболеваний</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Статья 7 323-ФЗ</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1. </a:t>
            </a:r>
            <a:r>
              <a:rPr lang="ru-RU" sz="1800" b="1" i="1" dirty="0">
                <a:latin typeface="Times New Roman" panose="02020603050405020304" pitchFamily="18" charset="0"/>
                <a:cs typeface="Times New Roman" panose="02020603050405020304" pitchFamily="18" charset="0"/>
              </a:rPr>
              <a:t>Государство признает охрану здоровья детей как одно из важнейших и необходимых условий физического и психического развития детей</a:t>
            </a:r>
            <a:r>
              <a:rPr lang="ru-RU" sz="1800" i="1" dirty="0" smtClean="0">
                <a:latin typeface="Times New Roman" panose="02020603050405020304" pitchFamily="18" charset="0"/>
                <a:cs typeface="Times New Roman" panose="02020603050405020304" pitchFamily="18" charset="0"/>
              </a:rPr>
              <a:t>. 2</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Дети </a:t>
            </a:r>
            <a:r>
              <a:rPr lang="ru-RU" sz="1800" i="1" dirty="0">
                <a:latin typeface="Times New Roman" panose="02020603050405020304" pitchFamily="18" charset="0"/>
                <a:cs typeface="Times New Roman" panose="02020603050405020304" pitchFamily="18" charset="0"/>
              </a:rPr>
              <a:t>независимо от их семейного и социального благополучия </a:t>
            </a:r>
            <a:r>
              <a:rPr lang="ru-RU" sz="1800" b="1" i="1" dirty="0">
                <a:latin typeface="Times New Roman" panose="02020603050405020304" pitchFamily="18" charset="0"/>
                <a:cs typeface="Times New Roman" panose="02020603050405020304" pitchFamily="18" charset="0"/>
              </a:rPr>
              <a:t>подлежат особой охране, включая заботу об их здоровье и надлежащую правовую защиту в сфере охраны здоровья, и имеют приоритетные права при оказании медицинской помощи</a:t>
            </a:r>
            <a:r>
              <a:rPr lang="ru-RU" sz="1800" i="1" dirty="0" smtClean="0">
                <a:latin typeface="Times New Roman" panose="02020603050405020304" pitchFamily="18" charset="0"/>
                <a:cs typeface="Times New Roman" panose="02020603050405020304" pitchFamily="18" charset="0"/>
              </a:rPr>
              <a:t>. 3</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Медицинские организации, общественные объединения и иные организации обязаны признавать и соблюдать права детей в сфере охраны здоровья</a:t>
            </a:r>
            <a:r>
              <a:rPr lang="ru-RU" sz="1800" i="1" dirty="0" smtClean="0">
                <a:latin typeface="Times New Roman" panose="02020603050405020304" pitchFamily="18" charset="0"/>
                <a:cs typeface="Times New Roman" panose="02020603050405020304" pitchFamily="18" charset="0"/>
              </a:rPr>
              <a:t>. 4</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Органы государственной власти Российской Федерации</a:t>
            </a:r>
            <a:r>
              <a:rPr lang="ru-RU" sz="1800" i="1" dirty="0">
                <a:latin typeface="Times New Roman" panose="02020603050405020304" pitchFamily="18" charset="0"/>
                <a:cs typeface="Times New Roman" panose="02020603050405020304" pitchFamily="18" charset="0"/>
              </a:rPr>
              <a:t>, органы государственной власти субъектов Российской Федерации и органы местного самоуправления в соответствии со своими полномочиями </a:t>
            </a:r>
            <a:r>
              <a:rPr lang="ru-RU" sz="1800" b="1" i="1" dirty="0">
                <a:latin typeface="Times New Roman" panose="02020603050405020304" pitchFamily="18" charset="0"/>
                <a:cs typeface="Times New Roman" panose="02020603050405020304" pitchFamily="18" charset="0"/>
              </a:rPr>
              <a:t>разрабатывают и реализуют программы, направленные на </a:t>
            </a:r>
            <a:r>
              <a:rPr lang="ru-RU" sz="1800" i="1" dirty="0">
                <a:latin typeface="Times New Roman" panose="02020603050405020304" pitchFamily="18" charset="0"/>
                <a:cs typeface="Times New Roman" panose="02020603050405020304" pitchFamily="18" charset="0"/>
              </a:rPr>
              <a:t>профилактику, раннее выявление и лечение заболеваний, </a:t>
            </a:r>
            <a:r>
              <a:rPr lang="ru-RU" sz="1800" b="1" i="1" dirty="0">
                <a:latin typeface="Times New Roman" panose="02020603050405020304" pitchFamily="18" charset="0"/>
                <a:cs typeface="Times New Roman" panose="02020603050405020304" pitchFamily="18" charset="0"/>
              </a:rPr>
              <a:t>снижение материнской и младенческой смертности</a:t>
            </a:r>
            <a:r>
              <a:rPr lang="ru-RU" sz="1800" i="1" dirty="0">
                <a:latin typeface="Times New Roman" panose="02020603050405020304" pitchFamily="18" charset="0"/>
                <a:cs typeface="Times New Roman" panose="02020603050405020304" pitchFamily="18" charset="0"/>
              </a:rPr>
              <a:t>, формирование у детей и их родителей мотивации к здоровому образу жизни, и принимают соответствующие меры по организации обеспечения детей лекарственными препаратами, специализированными продуктами лечебного питания, медицинскими изделиями</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10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2124"/>
            <a:ext cx="10515600" cy="5764839"/>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Часть 1 статьи 18 323-ФЗ</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Каждый имеет право на охрану </a:t>
            </a:r>
            <a:r>
              <a:rPr lang="ru-RU" sz="1800" b="1" i="1" dirty="0" smtClean="0">
                <a:latin typeface="Times New Roman" panose="02020603050405020304" pitchFamily="18" charset="0"/>
                <a:cs typeface="Times New Roman" panose="02020603050405020304" pitchFamily="18" charset="0"/>
              </a:rPr>
              <a:t>здоровья.</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45 323-ФЗ: «</a:t>
            </a:r>
            <a:r>
              <a:rPr lang="ru-RU" sz="1800" i="1" dirty="0">
                <a:latin typeface="Times New Roman" panose="02020603050405020304" pitchFamily="18" charset="0"/>
                <a:cs typeface="Times New Roman" panose="02020603050405020304" pitchFamily="18" charset="0"/>
              </a:rPr>
              <a:t>Медицинским работникам </a:t>
            </a:r>
            <a:r>
              <a:rPr lang="ru-RU" sz="1800" b="1" i="1" dirty="0">
                <a:latin typeface="Times New Roman" panose="02020603050405020304" pitchFamily="18" charset="0"/>
                <a:cs typeface="Times New Roman" panose="02020603050405020304" pitchFamily="18" charset="0"/>
              </a:rPr>
              <a:t>запрещается осуществление эвтаназии</a:t>
            </a:r>
            <a:r>
              <a:rPr lang="ru-RU" sz="1800" i="1" dirty="0">
                <a:latin typeface="Times New Roman" panose="02020603050405020304" pitchFamily="18" charset="0"/>
                <a:cs typeface="Times New Roman" panose="02020603050405020304" pitchFamily="18" charset="0"/>
              </a:rPr>
              <a:t>, то есть ускорение по просьбе пациента (родители являются законными представителями своих детей ч. 1 ст. 64 СК РФ) его смерти какими-либо действиями (бездействием) или средствами, в том числе прекращение искусственных мероприятий по поддержанию жизни пациента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15 Конституции РФ: «</a:t>
            </a:r>
            <a:r>
              <a:rPr lang="ru-RU" sz="1800" b="1" i="1" dirty="0">
                <a:latin typeface="Times New Roman" panose="02020603050405020304" pitchFamily="18" charset="0"/>
                <a:cs typeface="Times New Roman" panose="02020603050405020304" pitchFamily="18" charset="0"/>
              </a:rPr>
              <a:t>Законы и иные правовые акты, принимаемые в Российской Федерации, не должны противоречить Конституции Российской Федерации</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4 статьи 15 Конституции РФ: «</a:t>
            </a:r>
            <a:r>
              <a:rPr lang="ru-RU" sz="1800" b="1" i="1" dirty="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предусмотренные законом, то применяются правила международного договора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3 323-ФЗ: «</a:t>
            </a:r>
            <a:r>
              <a:rPr lang="ru-RU" sz="1800" b="1" i="1" dirty="0">
                <a:latin typeface="Times New Roman" panose="02020603050405020304" pitchFamily="18" charset="0"/>
                <a:cs typeface="Times New Roman" panose="02020603050405020304" pitchFamily="18" charset="0"/>
              </a:rPr>
              <a:t>Законодательство в сфере охраны здоровья основывается на Конституции Российской Федерации</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Часть </a:t>
            </a:r>
            <a:r>
              <a:rPr lang="ru-RU" sz="1800" dirty="0">
                <a:latin typeface="Times New Roman" panose="02020603050405020304" pitchFamily="18" charset="0"/>
                <a:cs typeface="Times New Roman" panose="02020603050405020304" pitchFamily="18" charset="0"/>
              </a:rPr>
              <a:t>5 статьи 3 323-ФЗ: «</a:t>
            </a:r>
            <a:r>
              <a:rPr lang="ru-RU" sz="1800" i="1" dirty="0">
                <a:latin typeface="Times New Roman" panose="02020603050405020304" pitchFamily="18" charset="0"/>
                <a:cs typeface="Times New Roman" panose="02020603050405020304" pitchFamily="18" charset="0"/>
              </a:rPr>
              <a:t>В случае, если международным договором Российской Федерации установлены иные правила, чем предусмотренные настоящим Федеральным законом правила в сфере охраны здоровья, </a:t>
            </a:r>
            <a:r>
              <a:rPr lang="ru-RU" sz="1800" b="1" i="1" dirty="0">
                <a:latin typeface="Times New Roman" panose="02020603050405020304" pitchFamily="18" charset="0"/>
                <a:cs typeface="Times New Roman" panose="02020603050405020304" pitchFamily="18" charset="0"/>
              </a:rPr>
              <a:t>применяются правила международного договора</a:t>
            </a:r>
            <a:r>
              <a:rPr lang="ru-RU" sz="1800" i="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b="1" dirty="0">
                <a:solidFill>
                  <a:srgbClr val="FF0000"/>
                </a:solidFill>
                <a:latin typeface="Times New Roman" panose="02020603050405020304" pitchFamily="18" charset="0"/>
                <a:cs typeface="Times New Roman" panose="02020603050405020304" pitchFamily="18" charset="0"/>
              </a:rPr>
              <a:t>ВЫВОД</a:t>
            </a:r>
            <a:r>
              <a:rPr lang="ru-RU" sz="1800" b="1" dirty="0">
                <a:latin typeface="Times New Roman" panose="02020603050405020304" pitchFamily="18" charset="0"/>
                <a:cs typeface="Times New Roman" panose="02020603050405020304" pitchFamily="18" charset="0"/>
              </a:rPr>
              <a:t>: п. </a:t>
            </a:r>
            <a:r>
              <a:rPr lang="ru-RU" sz="1800" b="1" dirty="0" smtClean="0">
                <a:latin typeface="Times New Roman" panose="02020603050405020304" pitchFamily="18" charset="0"/>
                <a:cs typeface="Times New Roman" panose="02020603050405020304" pitchFamily="18" charset="0"/>
              </a:rPr>
              <a:t>4, </a:t>
            </a:r>
            <a:r>
              <a:rPr lang="ru-RU" sz="1800" b="1" dirty="0">
                <a:latin typeface="Times New Roman" panose="02020603050405020304" pitchFamily="18" charset="0"/>
                <a:cs typeface="Times New Roman" panose="02020603050405020304" pitchFamily="18" charset="0"/>
              </a:rPr>
              <a:t>п. </a:t>
            </a:r>
            <a:r>
              <a:rPr lang="ru-RU" sz="1800" b="1" dirty="0" smtClean="0">
                <a:latin typeface="Times New Roman" panose="02020603050405020304" pitchFamily="18" charset="0"/>
                <a:cs typeface="Times New Roman" panose="02020603050405020304" pitchFamily="18" charset="0"/>
              </a:rPr>
              <a:t>5, п. 6 </a:t>
            </a:r>
            <a:r>
              <a:rPr lang="ru-RU" sz="1800" b="1" dirty="0" err="1">
                <a:latin typeface="Times New Roman" panose="02020603050405020304" pitchFamily="18" charset="0"/>
                <a:cs typeface="Times New Roman" panose="02020603050405020304" pitchFamily="18" charset="0"/>
              </a:rPr>
              <a:t>ст</a:t>
            </a:r>
            <a:r>
              <a:rPr lang="ru-RU" sz="1800" b="1" dirty="0">
                <a:latin typeface="Times New Roman" panose="02020603050405020304" pitchFamily="18" charset="0"/>
                <a:cs typeface="Times New Roman" panose="02020603050405020304" pitchFamily="18" charset="0"/>
              </a:rPr>
              <a:t> 56 323-ФЗ не соответствуют нормам предусмотренными статьями 2, 14 Конвенции о правах человека, статьями 2, 6, 16, </a:t>
            </a:r>
            <a:r>
              <a:rPr lang="ru-RU" sz="1800" b="1" dirty="0" smtClean="0">
                <a:latin typeface="Times New Roman" panose="02020603050405020304" pitchFamily="18" charset="0"/>
                <a:cs typeface="Times New Roman" panose="02020603050405020304" pitchFamily="18" charset="0"/>
              </a:rPr>
              <a:t>19, 23, 24 </a:t>
            </a:r>
            <a:r>
              <a:rPr lang="ru-RU" sz="1800" b="1" dirty="0">
                <a:latin typeface="Times New Roman" panose="02020603050405020304" pitchFamily="18" charset="0"/>
                <a:cs typeface="Times New Roman" panose="02020603050405020304" pitchFamily="18" charset="0"/>
              </a:rPr>
              <a:t>Конвенции о правах ребенка, статьями </a:t>
            </a:r>
            <a:r>
              <a:rPr lang="ru-RU" sz="1800" b="1" dirty="0" smtClean="0">
                <a:latin typeface="Times New Roman" panose="02020603050405020304" pitchFamily="18" charset="0"/>
                <a:cs typeface="Times New Roman" panose="02020603050405020304" pitchFamily="18" charset="0"/>
              </a:rPr>
              <a:t>2, 15, 19, </a:t>
            </a:r>
            <a:r>
              <a:rPr lang="ru-RU" sz="1800" b="1" dirty="0">
                <a:latin typeface="Times New Roman" panose="02020603050405020304" pitchFamily="18" charset="0"/>
                <a:cs typeface="Times New Roman" panose="02020603050405020304" pitchFamily="18" charset="0"/>
              </a:rPr>
              <a:t>20, 38, </a:t>
            </a:r>
            <a:r>
              <a:rPr lang="ru-RU" sz="1800" b="1" dirty="0" smtClean="0">
                <a:latin typeface="Times New Roman" panose="02020603050405020304" pitchFamily="18" charset="0"/>
                <a:cs typeface="Times New Roman" panose="02020603050405020304" pitchFamily="18" charset="0"/>
              </a:rPr>
              <a:t>55 Конституции </a:t>
            </a:r>
            <a:r>
              <a:rPr lang="ru-RU" sz="1800" b="1" dirty="0">
                <a:latin typeface="Times New Roman" panose="02020603050405020304" pitchFamily="18" charset="0"/>
                <a:cs typeface="Times New Roman" panose="02020603050405020304" pitchFamily="18" charset="0"/>
              </a:rPr>
              <a:t>РФ, </a:t>
            </a:r>
            <a:r>
              <a:rPr lang="ru-RU" sz="1800" b="1" dirty="0" smtClean="0">
                <a:latin typeface="Times New Roman" panose="02020603050405020304" pitchFamily="18" charset="0"/>
                <a:cs typeface="Times New Roman" panose="02020603050405020304" pitchFamily="18" charset="0"/>
              </a:rPr>
              <a:t>статьями </a:t>
            </a:r>
            <a:r>
              <a:rPr lang="ru-RU" sz="1800" b="1" dirty="0">
                <a:latin typeface="Times New Roman" panose="02020603050405020304" pitchFamily="18" charset="0"/>
                <a:cs typeface="Times New Roman" panose="02020603050405020304" pitchFamily="18" charset="0"/>
              </a:rPr>
              <a:t>3</a:t>
            </a:r>
            <a:r>
              <a:rPr lang="ru-RU" sz="1800" b="1" dirty="0" smtClean="0">
                <a:latin typeface="Times New Roman" panose="02020603050405020304" pitchFamily="18" charset="0"/>
                <a:cs typeface="Times New Roman" panose="02020603050405020304" pitchFamily="18" charset="0"/>
              </a:rPr>
              <a:t>, 4, 5, 7, 18, 45 </a:t>
            </a:r>
            <a:r>
              <a:rPr lang="ru-RU" sz="1800" b="1" dirty="0">
                <a:latin typeface="Times New Roman" panose="02020603050405020304" pitchFamily="18" charset="0"/>
                <a:cs typeface="Times New Roman" panose="02020603050405020304" pitchFamily="18" charset="0"/>
              </a:rPr>
              <a:t>323-ФЗ; нарушает основы конституционного строя Российской Федерации и основы правового статуса личности в Российской </a:t>
            </a:r>
            <a:r>
              <a:rPr lang="ru-RU" sz="1800" b="1" dirty="0" smtClean="0">
                <a:latin typeface="Times New Roman" panose="02020603050405020304" pitchFamily="18" charset="0"/>
                <a:cs typeface="Times New Roman" panose="02020603050405020304" pitchFamily="18" charset="0"/>
              </a:rPr>
              <a:t>Федерации</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378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9245"/>
            <a:ext cx="10515600" cy="5777718"/>
          </a:xfrm>
        </p:spPr>
        <p:txBody>
          <a:bodyPr>
            <a:normAutofit/>
          </a:bodyPr>
          <a:lstStyle/>
          <a:p>
            <a:pPr marL="0" indent="0" algn="just">
              <a:buNone/>
            </a:pPr>
            <a:r>
              <a:rPr lang="ru-RU" sz="1800" i="1" dirty="0" smtClean="0">
                <a:latin typeface="Times New Roman" panose="02020603050405020304" pitchFamily="18" charset="0"/>
                <a:cs typeface="Times New Roman" panose="02020603050405020304" pitchFamily="18" charset="0"/>
              </a:rPr>
              <a:t>«7</a:t>
            </a:r>
            <a:r>
              <a:rPr lang="ru-RU" sz="1800" i="1" dirty="0">
                <a:latin typeface="Times New Roman" panose="02020603050405020304" pitchFamily="18" charset="0"/>
                <a:cs typeface="Times New Roman" panose="02020603050405020304" pitchFamily="18" charset="0"/>
              </a:rPr>
              <a:t>. Искусственное прерывание беременности у совершеннолетней, признанной в установленном законом порядке недееспособной, если она по своему состоянию не способна выразить свою волю, возможно по решению суда, принимаемому по заявлению ее законного представителя и с участием совершеннолетней, признанной в установленном законом порядке недееспособной</a:t>
            </a:r>
            <a:r>
              <a:rPr lang="ru-RU" sz="1800" i="1" dirty="0" smtClean="0">
                <a:latin typeface="Times New Roman" panose="02020603050405020304" pitchFamily="18" charset="0"/>
                <a:cs typeface="Times New Roman" panose="02020603050405020304" pitchFamily="18" charset="0"/>
              </a:rPr>
              <a:t>.»</a:t>
            </a:r>
            <a:endParaRPr lang="ru-RU" sz="1800" dirty="0" smtClean="0">
              <a:latin typeface="Times New Roman" panose="02020603050405020304" pitchFamily="18" charset="0"/>
              <a:cs typeface="Times New Roman" panose="02020603050405020304" pitchFamily="18" charset="0"/>
            </a:endParaRPr>
          </a:p>
          <a:p>
            <a:pPr marL="0" indent="0" algn="just">
              <a:buNone/>
            </a:pPr>
            <a:r>
              <a:rPr lang="ru-RU" sz="1800" dirty="0">
                <a:latin typeface="Times New Roman" panose="02020603050405020304" pitchFamily="18" charset="0"/>
                <a:cs typeface="Times New Roman" panose="02020603050405020304" pitchFamily="18" charset="0"/>
              </a:rPr>
              <a:t>Статья 2 конвенции о правах человека: «</a:t>
            </a:r>
            <a:r>
              <a:rPr lang="ru-RU" sz="1800" i="1" dirty="0">
                <a:latin typeface="Times New Roman" panose="02020603050405020304" pitchFamily="18" charset="0"/>
                <a:cs typeface="Times New Roman" panose="02020603050405020304" pitchFamily="18" charset="0"/>
              </a:rPr>
              <a:t>Право каждого лица на жизнь охраняется законом. </a:t>
            </a:r>
            <a:r>
              <a:rPr lang="ru-RU" sz="1800" b="1" i="1" dirty="0">
                <a:latin typeface="Times New Roman" panose="02020603050405020304" pitchFamily="18" charset="0"/>
                <a:cs typeface="Times New Roman" panose="02020603050405020304" pitchFamily="18" charset="0"/>
              </a:rPr>
              <a:t>Никто не может быть умышленно лишен жизни иначе как во исполнение смертного приговора, вынесенного судом за совершение преступления</a:t>
            </a:r>
            <a:r>
              <a:rPr lang="ru-RU" sz="1800" i="1" dirty="0">
                <a:latin typeface="Times New Roman" panose="02020603050405020304" pitchFamily="18" charset="0"/>
                <a:cs typeface="Times New Roman" panose="02020603050405020304" pitchFamily="18" charset="0"/>
              </a:rPr>
              <a:t>, в отношении которого законом предусмотрено такое наказание.</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14 конвенции о правах человека: «</a:t>
            </a:r>
            <a:r>
              <a:rPr lang="ru-RU" sz="1800" b="1" i="1" dirty="0">
                <a:latin typeface="Times New Roman" panose="02020603050405020304" pitchFamily="18" charset="0"/>
                <a:cs typeface="Times New Roman" panose="02020603050405020304" pitchFamily="18" charset="0"/>
              </a:rPr>
              <a:t>Пользование правами и свободами, признанными в настоящей Конвенции, должно быть обеспечено без какой бы то ни было дискриминации по признаку </a:t>
            </a:r>
            <a:r>
              <a:rPr lang="ru-RU" sz="1800" i="1" dirty="0">
                <a:latin typeface="Times New Roman" panose="02020603050405020304" pitchFamily="18" charset="0"/>
                <a:cs typeface="Times New Roman" panose="02020603050405020304" pitchFamily="18" charset="0"/>
              </a:rPr>
              <a:t>пола, расы, цвета кожи, языка, религии, политических или иных убеждений, национального или социального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принадлежности к национальным меньшинствам, имущественного положения, </a:t>
            </a:r>
            <a:r>
              <a:rPr lang="ru-RU" sz="1800" b="1" i="1" dirty="0">
                <a:latin typeface="Times New Roman" panose="02020603050405020304" pitchFamily="18" charset="0"/>
                <a:cs typeface="Times New Roman" panose="02020603050405020304" pitchFamily="18" charset="0"/>
              </a:rPr>
              <a:t>рождения или по любым иным признакам</a:t>
            </a:r>
            <a:r>
              <a:rPr lang="ru-RU" sz="1800" i="1"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2 конвенции о правах ребенка: «</a:t>
            </a:r>
            <a:r>
              <a:rPr lang="ru-RU" sz="1800" b="1" i="1" dirty="0">
                <a:latin typeface="Times New Roman" panose="02020603050405020304" pitchFamily="18" charset="0"/>
                <a:cs typeface="Times New Roman" panose="02020603050405020304" pitchFamily="18" charset="0"/>
              </a:rPr>
              <a:t>Государства - участники уважают и обеспечивают все права, предусмотренные настоящей Конвенцией, за каждым ребенком</a:t>
            </a:r>
            <a:r>
              <a:rPr lang="ru-RU" sz="1800" i="1" dirty="0">
                <a:latin typeface="Times New Roman" panose="02020603050405020304" pitchFamily="18" charset="0"/>
                <a:cs typeface="Times New Roman" panose="02020603050405020304" pitchFamily="18" charset="0"/>
              </a:rPr>
              <a:t>, находящимся в пределах их юрисдикции, </a:t>
            </a:r>
            <a:r>
              <a:rPr lang="ru-RU" sz="1800" b="1" i="1" dirty="0">
                <a:latin typeface="Times New Roman" panose="02020603050405020304" pitchFamily="18" charset="0"/>
                <a:cs typeface="Times New Roman" panose="02020603050405020304" pitchFamily="18" charset="0"/>
              </a:rPr>
              <a:t>без какой-либо дискриминации, независимо от </a:t>
            </a:r>
            <a:r>
              <a:rPr lang="ru-RU" sz="1800" i="1" dirty="0">
                <a:latin typeface="Times New Roman" panose="02020603050405020304" pitchFamily="18" charset="0"/>
                <a:cs typeface="Times New Roman" panose="02020603050405020304" pitchFamily="18" charset="0"/>
              </a:rPr>
              <a:t>расы, цвета кожи, пола, языка, религии, политических или иных убеждений, национального, этнического или социального </a:t>
            </a:r>
            <a:r>
              <a:rPr lang="ru-RU" sz="1800" b="1" i="1" dirty="0">
                <a:latin typeface="Times New Roman" panose="02020603050405020304" pitchFamily="18" charset="0"/>
                <a:cs typeface="Times New Roman" panose="02020603050405020304" pitchFamily="18" charset="0"/>
              </a:rPr>
              <a:t>происхождения</a:t>
            </a:r>
            <a:r>
              <a:rPr lang="ru-RU" sz="1800" i="1" dirty="0">
                <a:latin typeface="Times New Roman" panose="02020603050405020304" pitchFamily="18" charset="0"/>
                <a:cs typeface="Times New Roman" panose="02020603050405020304" pitchFamily="18" charset="0"/>
              </a:rPr>
              <a:t>, имущественного положения, </a:t>
            </a:r>
            <a:r>
              <a:rPr lang="ru-RU" sz="1800" b="1" i="1" dirty="0">
                <a:latin typeface="Times New Roman" panose="02020603050405020304" pitchFamily="18" charset="0"/>
                <a:cs typeface="Times New Roman" panose="02020603050405020304" pitchFamily="18" charset="0"/>
              </a:rPr>
              <a:t>состояния здоровья и рождения ребенка, его родителей </a:t>
            </a:r>
            <a:r>
              <a:rPr lang="ru-RU" sz="1800" i="1" dirty="0">
                <a:latin typeface="Times New Roman" panose="02020603050405020304" pitchFamily="18" charset="0"/>
                <a:cs typeface="Times New Roman" panose="02020603050405020304" pitchFamily="18" charset="0"/>
              </a:rPr>
              <a:t>или законных опекунов </a:t>
            </a:r>
            <a:r>
              <a:rPr lang="ru-RU" sz="1800" b="1" i="1" dirty="0">
                <a:latin typeface="Times New Roman" panose="02020603050405020304" pitchFamily="18" charset="0"/>
                <a:cs typeface="Times New Roman" panose="02020603050405020304" pitchFamily="18" charset="0"/>
              </a:rPr>
              <a:t>или каких-либо иных обстоятельств</a:t>
            </a:r>
            <a:r>
              <a:rPr lang="ru-RU" sz="1800" i="1" dirty="0">
                <a:latin typeface="Times New Roman" panose="02020603050405020304" pitchFamily="18" charset="0"/>
                <a:cs typeface="Times New Roman" panose="02020603050405020304" pitchFamily="18" charset="0"/>
              </a:rPr>
              <a:t>.»</a:t>
            </a:r>
            <a:endParaRPr lang="ru-RU" sz="18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48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2124"/>
            <a:ext cx="10515600" cy="5764839"/>
          </a:xfrm>
        </p:spPr>
        <p:txBody>
          <a:bodyPr>
            <a:normAutofit/>
          </a:bodyPr>
          <a:lstStyle/>
          <a:p>
            <a:pPr marL="0" indent="0" algn="just">
              <a:buNone/>
            </a:pPr>
            <a:r>
              <a:rPr lang="ru-RU" sz="1800" dirty="0">
                <a:latin typeface="Times New Roman" panose="02020603050405020304" pitchFamily="18" charset="0"/>
                <a:cs typeface="Times New Roman" panose="02020603050405020304" pitchFamily="18" charset="0"/>
              </a:rPr>
              <a:t>Статья 6 конвенции о правах ребенка: «</a:t>
            </a:r>
            <a:r>
              <a:rPr lang="ru-RU" sz="1800" i="1" dirty="0">
                <a:latin typeface="Times New Roman" panose="02020603050405020304" pitchFamily="18" charset="0"/>
                <a:cs typeface="Times New Roman" panose="02020603050405020304" pitchFamily="18" charset="0"/>
              </a:rPr>
              <a:t>Государства - участники признают, что </a:t>
            </a:r>
            <a:r>
              <a:rPr lang="ru-RU" sz="1800" b="1" i="1" dirty="0">
                <a:latin typeface="Times New Roman" panose="02020603050405020304" pitchFamily="18" charset="0"/>
                <a:cs typeface="Times New Roman" panose="02020603050405020304" pitchFamily="18" charset="0"/>
              </a:rPr>
              <a:t>каждый ребенок имеет неотъемлемое право на жизнь</a:t>
            </a:r>
            <a:r>
              <a:rPr lang="ru-RU" sz="1800" i="1" dirty="0">
                <a:latin typeface="Times New Roman" panose="02020603050405020304" pitchFamily="18" charset="0"/>
                <a:cs typeface="Times New Roman" panose="02020603050405020304" pitchFamily="18" charset="0"/>
              </a:rPr>
              <a:t>. Государства - участники обеспечивают в максимально возможной степени выживание и </a:t>
            </a:r>
            <a:r>
              <a:rPr lang="ru-RU" sz="1800" i="1" dirty="0" smtClean="0">
                <a:latin typeface="Times New Roman" panose="02020603050405020304" pitchFamily="18" charset="0"/>
                <a:cs typeface="Times New Roman" panose="02020603050405020304" pitchFamily="18" charset="0"/>
              </a:rPr>
              <a:t>здоровое </a:t>
            </a:r>
            <a:r>
              <a:rPr lang="ru-RU" sz="1800" i="1" dirty="0">
                <a:latin typeface="Times New Roman" panose="02020603050405020304" pitchFamily="18" charset="0"/>
                <a:cs typeface="Times New Roman" panose="02020603050405020304" pitchFamily="18" charset="0"/>
              </a:rPr>
              <a:t>развитие ребенка</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16 конвенции о правах ребенка: </a:t>
            </a:r>
            <a:r>
              <a:rPr lang="ru-RU" sz="1800" dirty="0" smtClean="0">
                <a:latin typeface="Times New Roman" panose="02020603050405020304" pitchFamily="18" charset="0"/>
                <a:cs typeface="Times New Roman" panose="02020603050405020304" pitchFamily="18" charset="0"/>
              </a:rPr>
              <a:t>«</a:t>
            </a:r>
            <a:r>
              <a:rPr lang="ru-RU" sz="1800" b="1" i="1" dirty="0" smtClean="0">
                <a:latin typeface="Times New Roman" panose="02020603050405020304" pitchFamily="18" charset="0"/>
                <a:cs typeface="Times New Roman" panose="02020603050405020304" pitchFamily="18" charset="0"/>
              </a:rPr>
              <a:t>Ни один ребенок не может быть объектом произвольного или незаконного вмешательства в осуществление его права на личную жизнь</a:t>
            </a:r>
            <a:r>
              <a:rPr lang="ru-RU" sz="1800" i="1" dirty="0" smtClean="0">
                <a:latin typeface="Times New Roman" panose="02020603050405020304" pitchFamily="18" charset="0"/>
                <a:cs typeface="Times New Roman" panose="02020603050405020304" pitchFamily="18" charset="0"/>
              </a:rPr>
              <a:t>, семейную жизнь, неприкосновенность жилища или тайну корреспонденции или незаконного посягательства на его честь и репутацию. Ребенок имеет право на защиту закона от такого вмешательства или посягательства</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r>
              <a:rPr lang="ru-RU" sz="1800" dirty="0">
                <a:latin typeface="Times New Roman" panose="02020603050405020304" pitchFamily="18" charset="0"/>
                <a:cs typeface="Times New Roman" panose="02020603050405020304" pitchFamily="18" charset="0"/>
              </a:rPr>
              <a:t>Часть 1 статьи 19 конвенции о правах ребенка: «</a:t>
            </a:r>
            <a:r>
              <a:rPr lang="ru-RU" sz="1800" b="1" i="1" dirty="0">
                <a:latin typeface="Times New Roman" panose="02020603050405020304" pitchFamily="18" charset="0"/>
                <a:cs typeface="Times New Roman" panose="02020603050405020304" pitchFamily="18" charset="0"/>
              </a:rPr>
              <a:t>Государства - участники принимают все необходимые законодательные</a:t>
            </a:r>
            <a:r>
              <a:rPr lang="ru-RU" sz="1800" i="1" dirty="0">
                <a:latin typeface="Times New Roman" panose="02020603050405020304" pitchFamily="18" charset="0"/>
                <a:cs typeface="Times New Roman" panose="02020603050405020304" pitchFamily="18" charset="0"/>
              </a:rPr>
              <a:t>, административные, социальные и просветительные </a:t>
            </a:r>
            <a:r>
              <a:rPr lang="ru-RU" sz="1800" b="1" i="1" dirty="0">
                <a:latin typeface="Times New Roman" panose="02020603050405020304" pitchFamily="18" charset="0"/>
                <a:cs typeface="Times New Roman" panose="02020603050405020304" pitchFamily="18" charset="0"/>
              </a:rPr>
              <a:t>меры с целью защиты ребенка от всех форм физического </a:t>
            </a:r>
            <a:r>
              <a:rPr lang="ru-RU" sz="1800" i="1" dirty="0">
                <a:latin typeface="Times New Roman" panose="02020603050405020304" pitchFamily="18" charset="0"/>
                <a:cs typeface="Times New Roman" panose="02020603050405020304" pitchFamily="18" charset="0"/>
              </a:rPr>
              <a:t>или психологического </a:t>
            </a:r>
            <a:r>
              <a:rPr lang="ru-RU" sz="1800" b="1" i="1" dirty="0">
                <a:latin typeface="Times New Roman" panose="02020603050405020304" pitchFamily="18" charset="0"/>
                <a:cs typeface="Times New Roman" panose="02020603050405020304" pitchFamily="18" charset="0"/>
              </a:rPr>
              <a:t>насилия</a:t>
            </a:r>
            <a:r>
              <a:rPr lang="ru-RU" sz="1800" i="1" dirty="0">
                <a:latin typeface="Times New Roman" panose="02020603050405020304" pitchFamily="18" charset="0"/>
                <a:cs typeface="Times New Roman" panose="02020603050405020304" pitchFamily="18" charset="0"/>
              </a:rPr>
              <a:t>,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Статья 20 Конституции РФ: «</a:t>
            </a:r>
            <a:r>
              <a:rPr lang="ru-RU" sz="1800" b="1" i="1" dirty="0">
                <a:latin typeface="Times New Roman" panose="02020603050405020304" pitchFamily="18" charset="0"/>
                <a:cs typeface="Times New Roman" panose="02020603050405020304" pitchFamily="18" charset="0"/>
              </a:rPr>
              <a:t>Каждый имеет право на жизнь</a:t>
            </a:r>
            <a:r>
              <a:rPr lang="ru-RU" sz="1800" i="1"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Смертная казнь </a:t>
            </a:r>
            <a:r>
              <a:rPr lang="ru-RU" sz="1800" i="1" dirty="0">
                <a:latin typeface="Times New Roman" panose="02020603050405020304" pitchFamily="18" charset="0"/>
                <a:cs typeface="Times New Roman" panose="02020603050405020304" pitchFamily="18" charset="0"/>
              </a:rPr>
              <a:t>впредь до ее отмены </a:t>
            </a:r>
            <a:r>
              <a:rPr lang="ru-RU" sz="1800" b="1" i="1" dirty="0">
                <a:latin typeface="Times New Roman" panose="02020603050405020304" pitchFamily="18" charset="0"/>
                <a:cs typeface="Times New Roman" panose="02020603050405020304" pitchFamily="18" charset="0"/>
              </a:rPr>
              <a:t>может устанавливаться федеральным законом в качестве исключительной меры наказания за особо тяжкие преступления </a:t>
            </a:r>
            <a:r>
              <a:rPr lang="ru-RU" sz="1800" i="1" dirty="0">
                <a:latin typeface="Times New Roman" panose="02020603050405020304" pitchFamily="18" charset="0"/>
                <a:cs typeface="Times New Roman" panose="02020603050405020304" pitchFamily="18" charset="0"/>
              </a:rPr>
              <a:t>против жизни при предоставлении обвиняемому права на рассмотрение его дела судом с участием присяжных заседателей</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38 Конституции РФ: «</a:t>
            </a:r>
            <a:r>
              <a:rPr lang="ru-RU" sz="1800" b="1" i="1" dirty="0">
                <a:latin typeface="Times New Roman" panose="02020603050405020304" pitchFamily="18" charset="0"/>
                <a:cs typeface="Times New Roman" panose="02020603050405020304" pitchFamily="18" charset="0"/>
              </a:rPr>
              <a:t>Материнство </a:t>
            </a:r>
            <a:r>
              <a:rPr lang="ru-RU" sz="1800" dirty="0">
                <a:latin typeface="Times New Roman" panose="02020603050405020304" pitchFamily="18" charset="0"/>
                <a:cs typeface="Times New Roman" panose="02020603050405020304" pitchFamily="18" charset="0"/>
              </a:rPr>
              <a:t>(происхождение ребенка от матери) </a:t>
            </a:r>
            <a:r>
              <a:rPr lang="ru-RU" sz="1800" i="1" dirty="0">
                <a:latin typeface="Times New Roman" panose="02020603050405020304" pitchFamily="18" charset="0"/>
                <a:cs typeface="Times New Roman" panose="02020603050405020304" pitchFamily="18" charset="0"/>
              </a:rPr>
              <a:t>и детство, семья </a:t>
            </a:r>
            <a:r>
              <a:rPr lang="ru-RU" sz="1800" b="1" i="1" dirty="0">
                <a:latin typeface="Times New Roman" panose="02020603050405020304" pitchFamily="18" charset="0"/>
                <a:cs typeface="Times New Roman" panose="02020603050405020304" pitchFamily="18" charset="0"/>
              </a:rPr>
              <a:t>находятся под защитой государства</a:t>
            </a:r>
            <a:r>
              <a:rPr lang="ru-RU"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56652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3487"/>
            <a:ext cx="10515600" cy="5803476"/>
          </a:xfrm>
        </p:spPr>
        <p:txBody>
          <a:bodyPr>
            <a:normAutofit/>
          </a:bodyPr>
          <a:lstStyle/>
          <a:p>
            <a:pPr marL="0" indent="0" algn="just">
              <a:buNone/>
            </a:pPr>
            <a:r>
              <a:rPr lang="ru-RU" sz="1800" dirty="0">
                <a:latin typeface="Times New Roman" panose="02020603050405020304" pitchFamily="18" charset="0"/>
                <a:cs typeface="Times New Roman" panose="02020603050405020304" pitchFamily="18" charset="0"/>
              </a:rPr>
              <a:t>Часть 1 статьи 15 Конституции РФ: «</a:t>
            </a:r>
            <a:r>
              <a:rPr lang="ru-RU" sz="1800" b="1" i="1" dirty="0">
                <a:latin typeface="Times New Roman" panose="02020603050405020304" pitchFamily="18" charset="0"/>
                <a:cs typeface="Times New Roman" panose="02020603050405020304" pitchFamily="18" charset="0"/>
              </a:rPr>
              <a:t>Законы и иные правовые акты, принимаемые в Российской Федерации, не должны противоречить Конституции Российской Федерации</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4 статьи 15 Конституции РФ: «</a:t>
            </a:r>
            <a:r>
              <a:rPr lang="ru-RU" sz="1800" b="1" i="1" dirty="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предусмотренные законом, то применяются правила международного договора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1 статьи 3 323-ФЗ: «</a:t>
            </a:r>
            <a:r>
              <a:rPr lang="ru-RU" sz="1800" b="1" i="1" dirty="0">
                <a:latin typeface="Times New Roman" panose="02020603050405020304" pitchFamily="18" charset="0"/>
                <a:cs typeface="Times New Roman" panose="02020603050405020304" pitchFamily="18" charset="0"/>
              </a:rPr>
              <a:t>Законодательство в сфере охраны здоровья основывается на Конституции Российской Федерации</a:t>
            </a:r>
            <a:r>
              <a:rPr lang="ru-RU" sz="1800" dirty="0">
                <a:latin typeface="Times New Roman" panose="02020603050405020304" pitchFamily="18" charset="0"/>
                <a:cs typeface="Times New Roman" panose="02020603050405020304" pitchFamily="18" charset="0"/>
              </a:rPr>
              <a:t>…»</a:t>
            </a:r>
          </a:p>
          <a:p>
            <a:pPr marL="0" indent="0" algn="just">
              <a:buNone/>
            </a:pPr>
            <a:r>
              <a:rPr lang="ru-RU" sz="1800" dirty="0">
                <a:latin typeface="Times New Roman" panose="02020603050405020304" pitchFamily="18" charset="0"/>
                <a:cs typeface="Times New Roman" panose="02020603050405020304" pitchFamily="18" charset="0"/>
              </a:rPr>
              <a:t>Часть 5 статьи 3 323-ФЗ: «</a:t>
            </a:r>
            <a:r>
              <a:rPr lang="ru-RU" sz="1800" i="1" dirty="0">
                <a:latin typeface="Times New Roman" panose="02020603050405020304" pitchFamily="18" charset="0"/>
                <a:cs typeface="Times New Roman" panose="02020603050405020304" pitchFamily="18" charset="0"/>
              </a:rPr>
              <a:t>В случае, если международным договором Российской Федерации установлены иные правила, чем предусмотренные настоящим Федеральным законом правила в сфере охраны здоровья, </a:t>
            </a:r>
            <a:r>
              <a:rPr lang="ru-RU" sz="1800" b="1" i="1" dirty="0">
                <a:latin typeface="Times New Roman" panose="02020603050405020304" pitchFamily="18" charset="0"/>
                <a:cs typeface="Times New Roman" panose="02020603050405020304" pitchFamily="18" charset="0"/>
              </a:rPr>
              <a:t>применяются правила международного договора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b="1" dirty="0">
                <a:solidFill>
                  <a:srgbClr val="FF0000"/>
                </a:solidFill>
                <a:latin typeface="Times New Roman" panose="02020603050405020304" pitchFamily="18" charset="0"/>
                <a:cs typeface="Times New Roman" panose="02020603050405020304" pitchFamily="18" charset="0"/>
              </a:rPr>
              <a:t>ВЫВОД</a:t>
            </a:r>
            <a:r>
              <a:rPr lang="ru-RU" sz="1800" b="1" dirty="0">
                <a:latin typeface="Times New Roman" panose="02020603050405020304" pitchFamily="18" charset="0"/>
                <a:cs typeface="Times New Roman" panose="02020603050405020304" pitchFamily="18" charset="0"/>
              </a:rPr>
              <a:t>: п. </a:t>
            </a:r>
            <a:r>
              <a:rPr lang="ru-RU" sz="1800" b="1" dirty="0" smtClean="0">
                <a:latin typeface="Times New Roman" panose="02020603050405020304" pitchFamily="18" charset="0"/>
                <a:cs typeface="Times New Roman" panose="02020603050405020304" pitchFamily="18" charset="0"/>
              </a:rPr>
              <a:t>7 ст. </a:t>
            </a:r>
            <a:r>
              <a:rPr lang="ru-RU" sz="1800" b="1" dirty="0">
                <a:latin typeface="Times New Roman" panose="02020603050405020304" pitchFamily="18" charset="0"/>
                <a:cs typeface="Times New Roman" panose="02020603050405020304" pitchFamily="18" charset="0"/>
              </a:rPr>
              <a:t>56 323-ФЗ не </a:t>
            </a:r>
            <a:r>
              <a:rPr lang="ru-RU" sz="1800" b="1" dirty="0" smtClean="0">
                <a:latin typeface="Times New Roman" panose="02020603050405020304" pitchFamily="18" charset="0"/>
                <a:cs typeface="Times New Roman" panose="02020603050405020304" pitchFamily="18" charset="0"/>
              </a:rPr>
              <a:t>соответствует </a:t>
            </a:r>
            <a:r>
              <a:rPr lang="ru-RU" sz="1800" b="1" dirty="0">
                <a:latin typeface="Times New Roman" panose="02020603050405020304" pitchFamily="18" charset="0"/>
                <a:cs typeface="Times New Roman" panose="02020603050405020304" pitchFamily="18" charset="0"/>
              </a:rPr>
              <a:t>нормам предусмотренными статьями 2, 14 Конвенции о правах человека, статьями 2, 6, 16, </a:t>
            </a:r>
            <a:r>
              <a:rPr lang="ru-RU" sz="1800" b="1" dirty="0" smtClean="0">
                <a:latin typeface="Times New Roman" panose="02020603050405020304" pitchFamily="18" charset="0"/>
                <a:cs typeface="Times New Roman" panose="02020603050405020304" pitchFamily="18" charset="0"/>
              </a:rPr>
              <a:t>19 </a:t>
            </a:r>
            <a:r>
              <a:rPr lang="ru-RU" sz="1800" b="1" dirty="0">
                <a:latin typeface="Times New Roman" panose="02020603050405020304" pitchFamily="18" charset="0"/>
                <a:cs typeface="Times New Roman" panose="02020603050405020304" pitchFamily="18" charset="0"/>
              </a:rPr>
              <a:t>Конвенции о правах ребенка, статьями </a:t>
            </a:r>
            <a:r>
              <a:rPr lang="ru-RU" sz="1800" b="1" dirty="0" smtClean="0">
                <a:latin typeface="Times New Roman" panose="02020603050405020304" pitchFamily="18" charset="0"/>
                <a:cs typeface="Times New Roman" panose="02020603050405020304" pitchFamily="18" charset="0"/>
              </a:rPr>
              <a:t>15</a:t>
            </a:r>
            <a:r>
              <a:rPr lang="ru-RU" sz="1800" b="1" dirty="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20</a:t>
            </a:r>
            <a:r>
              <a:rPr lang="ru-RU" sz="1800" b="1" dirty="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38 </a:t>
            </a:r>
            <a:r>
              <a:rPr lang="ru-RU" sz="1800" b="1" dirty="0">
                <a:latin typeface="Times New Roman" panose="02020603050405020304" pitchFamily="18" charset="0"/>
                <a:cs typeface="Times New Roman" panose="02020603050405020304" pitchFamily="18" charset="0"/>
              </a:rPr>
              <a:t>Конституции РФ, </a:t>
            </a:r>
            <a:r>
              <a:rPr lang="ru-RU" sz="1800" b="1" dirty="0" smtClean="0">
                <a:latin typeface="Times New Roman" panose="02020603050405020304" pitchFamily="18" charset="0"/>
                <a:cs typeface="Times New Roman" panose="02020603050405020304" pitchFamily="18" charset="0"/>
              </a:rPr>
              <a:t>статьей 3 323-ФЗ</a:t>
            </a:r>
            <a:r>
              <a:rPr lang="ru-RU" sz="1800" b="1" dirty="0">
                <a:latin typeface="Times New Roman" panose="02020603050405020304" pitchFamily="18" charset="0"/>
                <a:cs typeface="Times New Roman" panose="02020603050405020304" pitchFamily="18" charset="0"/>
              </a:rPr>
              <a:t>; нарушает основы конституционного строя Российской Федерации и основы правового статуса личности в Российской </a:t>
            </a:r>
            <a:r>
              <a:rPr lang="ru-RU" sz="1800" b="1" dirty="0" smtClean="0">
                <a:latin typeface="Times New Roman" panose="02020603050405020304" pitchFamily="18" charset="0"/>
                <a:cs typeface="Times New Roman" panose="02020603050405020304" pitchFamily="18" charset="0"/>
              </a:rPr>
              <a:t>Федерации</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117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ВЫВОД</a:t>
            </a:r>
            <a:endParaRPr lang="ru-RU" b="1" dirty="0"/>
          </a:p>
        </p:txBody>
      </p:sp>
      <p:sp>
        <p:nvSpPr>
          <p:cNvPr id="3" name="Объект 2"/>
          <p:cNvSpPr>
            <a:spLocks noGrp="1"/>
          </p:cNvSpPr>
          <p:nvPr>
            <p:ph idx="1"/>
          </p:nvPr>
        </p:nvSpPr>
        <p:spPr/>
        <p:txBody>
          <a:bodyPr>
            <a:normAutofit/>
          </a:bodyPr>
          <a:lstStyle/>
          <a:p>
            <a:pPr algn="just">
              <a:buFont typeface="Wingdings" panose="05000000000000000000" pitchFamily="2" charset="2"/>
              <a:buChar char="v"/>
            </a:pPr>
            <a:r>
              <a:rPr lang="ru-RU" sz="1800" dirty="0">
                <a:latin typeface="Times New Roman" panose="02020603050405020304" pitchFamily="18" charset="0"/>
                <a:cs typeface="Times New Roman" panose="02020603050405020304" pitchFamily="18" charset="0"/>
              </a:rPr>
              <a:t>В МЕЖДУНАРОДНЫХ ДОГОВОРАХ РОССИЙСКОЙ ФЕДЕРАЦИИ РЕБЕНОК НАДЕЛЕН ПРАВОСПОСОБНОСТЬЮ ДО РОЖДЕНИЯ И НЕ ДОПУСКАЕТСЯ ДИСКРИМИНАЦИЯ ЕГО ОСНОВНЫХ </a:t>
            </a:r>
            <a:r>
              <a:rPr lang="ru-RU" sz="1800" dirty="0" smtClean="0">
                <a:latin typeface="Times New Roman" panose="02020603050405020304" pitchFamily="18" charset="0"/>
                <a:cs typeface="Times New Roman" panose="02020603050405020304" pitchFamily="18" charset="0"/>
              </a:rPr>
              <a:t>ПРАВ</a:t>
            </a:r>
          </a:p>
          <a:p>
            <a:pPr algn="just">
              <a:buFont typeface="Wingdings" panose="05000000000000000000" pitchFamily="2" charset="2"/>
              <a:buChar char="v"/>
            </a:pP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СООТВЕТСТВИИ С ДЕЙСТВУЮЩИМ ЗАКОНОДАТЕЛЬСТВОМ РОССИЙСКОЙ ФЕДЕРАЦИИ РЕБЕНОК НАДЕЛЕН ПРАВОСПОСОБНОСТЬЮ ДО </a:t>
            </a:r>
            <a:r>
              <a:rPr lang="ru-RU" sz="1800" dirty="0" smtClean="0">
                <a:latin typeface="Times New Roman" panose="02020603050405020304" pitchFamily="18" charset="0"/>
                <a:cs typeface="Times New Roman" panose="02020603050405020304" pitchFamily="18" charset="0"/>
              </a:rPr>
              <a:t>РОЖДЕНИЯ</a:t>
            </a:r>
          </a:p>
          <a:p>
            <a:pPr algn="just">
              <a:buFont typeface="Wingdings" panose="05000000000000000000" pitchFamily="2" charset="2"/>
              <a:buChar char="v"/>
            </a:pPr>
            <a:r>
              <a:rPr lang="ru-RU" sz="1800" dirty="0" smtClean="0">
                <a:latin typeface="Times New Roman" panose="02020603050405020304" pitchFamily="18" charset="0"/>
                <a:cs typeface="Times New Roman" panose="02020603050405020304" pitchFamily="18" charset="0"/>
              </a:rPr>
              <a:t>ЧАСТЬ 5 СТАТЬИ 2, ПУНКТЫ 1, 2, 3, 4, 5, 6, 7 СТАТЬИ 56 ФЕДЕРАЛЬНОГО ЗАКОНА 323-ФЗ «ОБ ОСНОВАХ ОХРАНЫ ЗДОРОВЬЯ ГРАЖДАН В РОССИЙСКОЙ ФЕДЕРАЦИИ» НЕ СООТВЕТСТВУЮТ (НАРУШАЮТ) МЕЖДУНАРОДНЫЕ ДОГОВОРА РОССИЙСКОЙ ФЕДЕРАЦИ, КОНСТИТУЦИЮ РОССИЙСКОЙ ФЕДЕРАЦИИ, ФЕДЕРАЛЬНЫЕ КОНСТИТУЦИОННЫЕ ЗАКОНЫ РОССИЙСКОЙ ФЕДЕРАЦИИ, ФЕДЕРАЛЬНЫЙ ЗАКОН РОССИЙСКОЙ ФЕДЕРАЦИИ, НАРУШАЮТ ОСНОВЫ КОНСТИТУЦИОННОГО СТРОЯ РОССИЙСКОЙ ФЕДЕРАЦИИ И ОСНОВЫ ПРАВОВОГО СТАТУСА ЛИЧНОСТИ В РОССИЙСКОЙ ФЕДЕРАЦИИ</a:t>
            </a:r>
          </a:p>
          <a:p>
            <a:pPr algn="just">
              <a:buFont typeface="Wingdings" panose="05000000000000000000" pitchFamily="2" charset="2"/>
              <a:buChar char="v"/>
            </a:pPr>
            <a:r>
              <a:rPr lang="ru-RU" sz="1800" dirty="0">
                <a:latin typeface="Times New Roman" panose="02020603050405020304" pitchFamily="18" charset="0"/>
                <a:cs typeface="Times New Roman" panose="02020603050405020304" pitchFamily="18" charset="0"/>
              </a:rPr>
              <a:t>ИСКУССТВЕННОЕ ПРЕРЫВАНИЕ БЕРЕМЕННОСТИ – ПРАКТИКА НАРУШАЮЩАЯ ДЕЙСТВУЮЩЕЕ ЗАКОНОДАТЕЛЬСТВО РОССИЙСКОЙ ФЕДЕРАЦИИ</a:t>
            </a:r>
          </a:p>
        </p:txBody>
      </p:sp>
    </p:spTree>
    <p:extLst>
      <p:ext uri="{BB962C8B-B14F-4D97-AF65-F5344CB8AC3E}">
        <p14:creationId xmlns:p14="http://schemas.microsoft.com/office/powerpoint/2010/main" val="4446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endParaRPr lang="ru-RU" dirty="0"/>
          </a:p>
        </p:txBody>
      </p:sp>
      <p:sp>
        <p:nvSpPr>
          <p:cNvPr id="5" name="TextBox 4"/>
          <p:cNvSpPr txBox="1"/>
          <p:nvPr/>
        </p:nvSpPr>
        <p:spPr>
          <a:xfrm>
            <a:off x="838200" y="701041"/>
            <a:ext cx="10515600" cy="646331"/>
          </a:xfrm>
          <a:prstGeom prst="rect">
            <a:avLst/>
          </a:prstGeom>
          <a:noFill/>
        </p:spPr>
        <p:txBody>
          <a:bodyPr wrap="square" rtlCol="0">
            <a:spAutoFit/>
          </a:bodyPr>
          <a:lstStyle/>
          <a:p>
            <a:pPr algn="just"/>
            <a:r>
              <a:rPr lang="ru-RU" i="1" dirty="0" smtClean="0">
                <a:latin typeface="Times New Roman" panose="02020603050405020304" pitchFamily="18" charset="0"/>
                <a:cs typeface="Times New Roman" panose="02020603050405020304" pitchFamily="18" charset="0"/>
              </a:rPr>
              <a:t>В </a:t>
            </a:r>
            <a:r>
              <a:rPr lang="ru-RU" i="1" dirty="0">
                <a:latin typeface="Times New Roman" panose="02020603050405020304" pitchFamily="18" charset="0"/>
                <a:cs typeface="Times New Roman" panose="02020603050405020304" pitchFamily="18" charset="0"/>
              </a:rPr>
              <a:t>соответствии с ч. 3 ст. </a:t>
            </a:r>
            <a:r>
              <a:rPr lang="ru-RU" i="1" dirty="0" smtClean="0">
                <a:latin typeface="Times New Roman" panose="02020603050405020304" pitchFamily="18" charset="0"/>
                <a:cs typeface="Times New Roman" panose="02020603050405020304" pitchFamily="18" charset="0"/>
              </a:rPr>
              <a:t>76 Конституции РФ, </a:t>
            </a:r>
            <a:r>
              <a:rPr lang="ru-RU" b="1" i="1" u="sng" dirty="0">
                <a:latin typeface="Times New Roman" panose="02020603050405020304" pitchFamily="18" charset="0"/>
                <a:cs typeface="Times New Roman" panose="02020603050405020304" pitchFamily="18" charset="0"/>
              </a:rPr>
              <a:t>федеральные законы не могут противоречить федеральным конституционным законам</a:t>
            </a:r>
            <a:r>
              <a:rPr lang="ru-RU" i="1" dirty="0">
                <a:latin typeface="Times New Roman" panose="02020603050405020304" pitchFamily="18" charset="0"/>
                <a:cs typeface="Times New Roman" panose="02020603050405020304" pitchFamily="18" charset="0"/>
              </a:rPr>
              <a:t>.</a:t>
            </a:r>
            <a:endParaRPr lang="ru-RU" sz="1800" kern="1200"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2814570" y="1830282"/>
            <a:ext cx="656286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КОНСТИТУЦИЯ РОССИЙСКОЙ ФЕДЕРАЦИИ</a:t>
            </a:r>
            <a:endParaRPr lang="ru-RU" dirty="0"/>
          </a:p>
        </p:txBody>
      </p:sp>
      <p:sp>
        <p:nvSpPr>
          <p:cNvPr id="8" name="Скругленный прямоугольник 7"/>
          <p:cNvSpPr/>
          <p:nvPr/>
        </p:nvSpPr>
        <p:spPr>
          <a:xfrm>
            <a:off x="2321684" y="3280081"/>
            <a:ext cx="7416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ФЕДЕРАЛЬНЫЙ КОНСТИТУЦИОННЫЙ ЗАКОН РОССИЙСКОЙ ФЕДЕРАЦИИ</a:t>
            </a:r>
            <a:endParaRPr lang="ru-RU" dirty="0"/>
          </a:p>
        </p:txBody>
      </p:sp>
      <p:sp>
        <p:nvSpPr>
          <p:cNvPr id="10" name="Скругленный прямоугольник 9"/>
          <p:cNvSpPr/>
          <p:nvPr/>
        </p:nvSpPr>
        <p:spPr>
          <a:xfrm>
            <a:off x="2814570" y="4799024"/>
            <a:ext cx="656286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ФЕДЕРАЛЬНЫЙ ЗАКОН РОССИЙСКОЙ ФЕДЕРАЦИИ</a:t>
            </a:r>
            <a:endParaRPr lang="ru-RU" b="1" dirty="0">
              <a:ln w="22225">
                <a:solidFill>
                  <a:schemeClr val="accent2"/>
                </a:solidFill>
                <a:prstDash val="solid"/>
              </a:ln>
              <a:solidFill>
                <a:schemeClr val="accent2">
                  <a:lumMod val="40000"/>
                  <a:lumOff val="60000"/>
                </a:schemeClr>
              </a:solidFill>
            </a:endParaRPr>
          </a:p>
        </p:txBody>
      </p:sp>
      <p:sp>
        <p:nvSpPr>
          <p:cNvPr id="11" name="Стрелка вверх 10"/>
          <p:cNvSpPr/>
          <p:nvPr/>
        </p:nvSpPr>
        <p:spPr>
          <a:xfrm>
            <a:off x="5752800" y="2370282"/>
            <a:ext cx="576000" cy="90979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верх 11"/>
          <p:cNvSpPr/>
          <p:nvPr/>
        </p:nvSpPr>
        <p:spPr>
          <a:xfrm>
            <a:off x="5808000" y="3820616"/>
            <a:ext cx="576000" cy="97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Развернутая стрелка 12"/>
          <p:cNvSpPr/>
          <p:nvPr/>
        </p:nvSpPr>
        <p:spPr>
          <a:xfrm rot="16200000">
            <a:off x="564986" y="3089440"/>
            <a:ext cx="3513401" cy="985769"/>
          </a:xfrm>
          <a:prstGeom prst="uturnArrow">
            <a:avLst>
              <a:gd name="adj1" fmla="val 10615"/>
              <a:gd name="adj2" fmla="val 15270"/>
              <a:gd name="adj3" fmla="val 22462"/>
              <a:gd name="adj4" fmla="val 77538"/>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517001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6823"/>
            <a:ext cx="10515600" cy="5520140"/>
          </a:xfrm>
        </p:spPr>
        <p:txBody>
          <a:bodyPr/>
          <a:lstStyle/>
          <a:p>
            <a:pPr marL="0" indent="0" algn="just">
              <a:buNone/>
            </a:pPr>
            <a:endParaRPr lang="ru-RU" sz="1400" b="1" dirty="0" smtClean="0">
              <a:latin typeface="Times New Roman" panose="02020603050405020304" pitchFamily="18" charset="0"/>
              <a:cs typeface="Times New Roman" panose="02020603050405020304" pitchFamily="18" charset="0"/>
            </a:endParaRPr>
          </a:p>
          <a:p>
            <a:pPr marL="0" indent="0" algn="just">
              <a:buNone/>
            </a:pPr>
            <a:endParaRPr lang="ru-RU" sz="1400" b="1" dirty="0">
              <a:latin typeface="Times New Roman" panose="02020603050405020304" pitchFamily="18" charset="0"/>
              <a:cs typeface="Times New Roman" panose="02020603050405020304" pitchFamily="18" charset="0"/>
            </a:endParaRPr>
          </a:p>
          <a:p>
            <a:pPr marL="0" indent="0" algn="just">
              <a:buNone/>
            </a:pPr>
            <a:endParaRPr lang="ru-RU" sz="1400" b="1" dirty="0" smtClean="0">
              <a:latin typeface="Times New Roman" panose="02020603050405020304" pitchFamily="18" charset="0"/>
              <a:cs typeface="Times New Roman" panose="02020603050405020304" pitchFamily="18" charset="0"/>
            </a:endParaRPr>
          </a:p>
          <a:p>
            <a:pPr marL="0" indent="0" algn="just">
              <a:buNone/>
            </a:pPr>
            <a:endParaRPr lang="ru-RU" sz="1400" b="1" dirty="0">
              <a:latin typeface="Times New Roman" panose="02020603050405020304" pitchFamily="18" charset="0"/>
              <a:cs typeface="Times New Roman" panose="02020603050405020304" pitchFamily="18" charset="0"/>
            </a:endParaRPr>
          </a:p>
          <a:p>
            <a:pPr marL="0" indent="0" algn="ctr">
              <a:buNone/>
            </a:pPr>
            <a:endParaRPr lang="ru-RU" b="1" dirty="0" smtClean="0"/>
          </a:p>
          <a:p>
            <a:pPr marL="0" indent="0" algn="ctr">
              <a:buNone/>
            </a:pPr>
            <a:endParaRPr lang="ru-RU" b="1" dirty="0"/>
          </a:p>
          <a:p>
            <a:pPr marL="0" indent="0" algn="ctr">
              <a:buNone/>
            </a:pPr>
            <a:endParaRPr lang="ru-RU" b="1" dirty="0" smtClean="0"/>
          </a:p>
          <a:p>
            <a:pPr marL="0" indent="0" algn="ctr">
              <a:buNone/>
            </a:pPr>
            <a:endParaRPr lang="ru-RU" b="1" dirty="0"/>
          </a:p>
          <a:p>
            <a:pPr marL="0" indent="0" algn="just">
              <a:buNone/>
            </a:pPr>
            <a:r>
              <a:rPr lang="ru-RU" sz="1400" dirty="0" smtClean="0">
                <a:latin typeface="Times New Roman" panose="02020603050405020304" pitchFamily="18" charset="0"/>
                <a:cs typeface="Times New Roman" panose="02020603050405020304" pitchFamily="18" charset="0"/>
              </a:rPr>
              <a:t>Работу выполнил: иерей Михаил Францев</a:t>
            </a:r>
          </a:p>
          <a:p>
            <a:pPr marL="0" indent="0" algn="just">
              <a:buNone/>
            </a:pPr>
            <a:r>
              <a:rPr lang="ru-RU" sz="1400" dirty="0" smtClean="0">
                <a:latin typeface="Times New Roman" panose="02020603050405020304" pitchFamily="18" charset="0"/>
                <a:cs typeface="Times New Roman" panose="02020603050405020304" pitchFamily="18" charset="0"/>
              </a:rPr>
              <a:t>Настоятель прихода храма Святителя Николая Чудотворца г. Инта</a:t>
            </a:r>
          </a:p>
          <a:p>
            <a:pPr marL="0" indent="0" algn="just">
              <a:buNone/>
            </a:pPr>
            <a:r>
              <a:rPr lang="ru-RU" sz="1400" dirty="0" smtClean="0">
                <a:latin typeface="Times New Roman" panose="02020603050405020304" pitchFamily="18" charset="0"/>
                <a:cs typeface="Times New Roman" panose="02020603050405020304" pitchFamily="18" charset="0"/>
              </a:rPr>
              <a:t>169848 Республика Коми Инта 8 а</a:t>
            </a:r>
            <a:r>
              <a:rPr lang="en-US" sz="1400" dirty="0" smtClean="0">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я 631</a:t>
            </a:r>
          </a:p>
          <a:p>
            <a:pPr marL="0" indent="0" algn="just">
              <a:buNone/>
            </a:pPr>
            <a:r>
              <a:rPr lang="ru-RU" sz="1400" dirty="0" smtClean="0">
                <a:latin typeface="Times New Roman" panose="02020603050405020304" pitchFamily="18" charset="0"/>
                <a:cs typeface="Times New Roman" panose="02020603050405020304" pitchFamily="18" charset="0"/>
              </a:rPr>
              <a:t>+79503082128 (в Инте)</a:t>
            </a:r>
          </a:p>
          <a:p>
            <a:pPr marL="0" indent="0" algn="just">
              <a:buNone/>
            </a:pPr>
            <a:r>
              <a:rPr lang="ru-RU" sz="1400" dirty="0" smtClean="0">
                <a:latin typeface="Times New Roman" panose="02020603050405020304" pitchFamily="18" charset="0"/>
                <a:cs typeface="Times New Roman" panose="02020603050405020304" pitchFamily="18" charset="0"/>
              </a:rPr>
              <a:t>+79168627645 (в Москве)</a:t>
            </a:r>
          </a:p>
          <a:p>
            <a:pPr marL="0" indent="0" algn="just">
              <a:buNone/>
            </a:pPr>
            <a:r>
              <a:rPr lang="en-US" sz="1400" smtClean="0">
                <a:latin typeface="Times New Roman" panose="02020603050405020304" pitchFamily="18" charset="0"/>
                <a:cs typeface="Times New Roman" panose="02020603050405020304" pitchFamily="18" charset="0"/>
              </a:rPr>
              <a:t>sermiks@yandex.ru</a:t>
            </a:r>
            <a:endParaRPr lang="ru-RU" sz="1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38200" y="1854558"/>
            <a:ext cx="10515600" cy="1077218"/>
          </a:xfrm>
          <a:prstGeom prst="rect">
            <a:avLst/>
          </a:prstGeom>
          <a:noFill/>
        </p:spPr>
        <p:txBody>
          <a:bodyPr wrap="square" rtlCol="0">
            <a:spAutoFit/>
          </a:bodyPr>
          <a:lstStyle/>
          <a:p>
            <a:pPr algn="ctr"/>
            <a:r>
              <a:rPr lang="ru-RU" sz="3200" b="1" dirty="0" smtClean="0"/>
              <a:t>КОНЕЦ</a:t>
            </a:r>
          </a:p>
          <a:p>
            <a:pPr algn="ctr"/>
            <a:r>
              <a:rPr lang="ru-RU" sz="3200" b="1" dirty="0" smtClean="0"/>
              <a:t>И БОГУ НАШЕМУ СЛАВА</a:t>
            </a:r>
            <a:endParaRPr lang="ru-RU" sz="3200" b="1" dirty="0"/>
          </a:p>
        </p:txBody>
      </p:sp>
    </p:spTree>
    <p:extLst>
      <p:ext uri="{BB962C8B-B14F-4D97-AF65-F5344CB8AC3E}">
        <p14:creationId xmlns:p14="http://schemas.microsoft.com/office/powerpoint/2010/main" val="131835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endParaRPr lang="ru-RU" dirty="0"/>
          </a:p>
        </p:txBody>
      </p:sp>
      <p:sp>
        <p:nvSpPr>
          <p:cNvPr id="4" name="TextBox 3"/>
          <p:cNvSpPr txBox="1"/>
          <p:nvPr/>
        </p:nvSpPr>
        <p:spPr>
          <a:xfrm>
            <a:off x="838200" y="238258"/>
            <a:ext cx="10515600" cy="1200329"/>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В соответствии с ч. 4 ст. </a:t>
            </a:r>
            <a:r>
              <a:rPr lang="ru-RU" dirty="0" smtClean="0">
                <a:latin typeface="Times New Roman" panose="02020603050405020304" pitchFamily="18" charset="0"/>
                <a:cs typeface="Times New Roman" panose="02020603050405020304" pitchFamily="18" charset="0"/>
              </a:rPr>
              <a:t>15 Конституции РФ, общепризнанные </a:t>
            </a:r>
            <a:r>
              <a:rPr lang="ru-RU" dirty="0">
                <a:latin typeface="Times New Roman" panose="02020603050405020304" pitchFamily="18" charset="0"/>
                <a:cs typeface="Times New Roman" panose="02020603050405020304" pitchFamily="18" charset="0"/>
              </a:rPr>
              <a:t>принципы и нормы международного права и международные договоры Российской Федерации являются составной частью ее правовой системы. Если международным договором Российской Федерации установлены иные правила, чем предусмотренные законом, то применяются правила международного договора.</a:t>
            </a:r>
            <a:endParaRPr lang="ru-RU" sz="1800" kern="1200" dirty="0">
              <a:solidFill>
                <a:schemeClr val="tx1"/>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838200" y="2128440"/>
            <a:ext cx="6552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b="1" dirty="0" smtClean="0">
                <a:ln w="22225">
                  <a:solidFill>
                    <a:schemeClr val="accent2"/>
                  </a:solidFill>
                  <a:prstDash val="solid"/>
                </a:ln>
                <a:solidFill>
                  <a:schemeClr val="accent2">
                    <a:lumMod val="40000"/>
                    <a:lumOff val="60000"/>
                  </a:schemeClr>
                </a:solidFill>
              </a:rPr>
              <a:t>МЕЖДУНАРОДНЫЙ ДОГОВОР РОССИЙСКОЙ ФЕДЕРАЦИИ</a:t>
            </a:r>
            <a:endParaRPr lang="ru-RU" sz="1600" dirty="0"/>
          </a:p>
        </p:txBody>
      </p:sp>
      <p:sp>
        <p:nvSpPr>
          <p:cNvPr id="7" name="Скругленный прямоугольник 6"/>
          <p:cNvSpPr/>
          <p:nvPr/>
        </p:nvSpPr>
        <p:spPr>
          <a:xfrm>
            <a:off x="838200" y="3297948"/>
            <a:ext cx="6552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КОНСТИТУЦИЯ РОССИЙСКОЙ ФЕДЕРАЦИИ</a:t>
            </a:r>
            <a:endParaRPr lang="ru-RU" dirty="0"/>
          </a:p>
        </p:txBody>
      </p:sp>
      <p:sp>
        <p:nvSpPr>
          <p:cNvPr id="9" name="Скругленный прямоугольник 8"/>
          <p:cNvSpPr/>
          <p:nvPr/>
        </p:nvSpPr>
        <p:spPr>
          <a:xfrm>
            <a:off x="838200" y="4467455"/>
            <a:ext cx="7380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b="1" dirty="0" smtClean="0">
                <a:ln w="22225">
                  <a:solidFill>
                    <a:schemeClr val="accent2"/>
                  </a:solidFill>
                  <a:prstDash val="solid"/>
                </a:ln>
                <a:solidFill>
                  <a:schemeClr val="accent2">
                    <a:lumMod val="40000"/>
                    <a:lumOff val="60000"/>
                  </a:schemeClr>
                </a:solidFill>
              </a:rPr>
              <a:t>ФЕДЕРАЛЬНЫЙ КОНСТИТУЦИОННЫЙ ЗАКОН РОССИЙСКОЙ ФЕДЕРАЦИИ</a:t>
            </a:r>
            <a:endParaRPr lang="ru-RU" sz="1600" dirty="0"/>
          </a:p>
        </p:txBody>
      </p:sp>
      <p:sp>
        <p:nvSpPr>
          <p:cNvPr id="13" name="Скругленный прямоугольник 12"/>
          <p:cNvSpPr/>
          <p:nvPr/>
        </p:nvSpPr>
        <p:spPr>
          <a:xfrm>
            <a:off x="838200" y="5636963"/>
            <a:ext cx="6552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b="1" dirty="0" smtClean="0">
                <a:ln w="22225">
                  <a:solidFill>
                    <a:schemeClr val="accent2"/>
                  </a:solidFill>
                  <a:prstDash val="solid"/>
                </a:ln>
                <a:solidFill>
                  <a:schemeClr val="accent2">
                    <a:lumMod val="40000"/>
                    <a:lumOff val="60000"/>
                  </a:schemeClr>
                </a:solidFill>
              </a:rPr>
              <a:t>ФЕДЕРАЛЬНЫЙ ЗАКОН РОССИЙСКОЙ ФЕДЕРАЦИИ</a:t>
            </a:r>
            <a:endParaRPr lang="ru-RU" dirty="0"/>
          </a:p>
        </p:txBody>
      </p:sp>
      <p:sp>
        <p:nvSpPr>
          <p:cNvPr id="16" name="Развернутая стрелка 15"/>
          <p:cNvSpPr/>
          <p:nvPr/>
        </p:nvSpPr>
        <p:spPr>
          <a:xfrm rot="5400000">
            <a:off x="6978871" y="2638691"/>
            <a:ext cx="1365844" cy="543186"/>
          </a:xfrm>
          <a:prstGeom prst="uturnArrow">
            <a:avLst>
              <a:gd name="adj1" fmla="val 5765"/>
              <a:gd name="adj2" fmla="val 25000"/>
              <a:gd name="adj3" fmla="val 22799"/>
              <a:gd name="adj4" fmla="val 43750"/>
              <a:gd name="adj5" fmla="val 99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Развернутая стрелка 16"/>
          <p:cNvSpPr/>
          <p:nvPr/>
        </p:nvSpPr>
        <p:spPr>
          <a:xfrm rot="5400000">
            <a:off x="7320158" y="2568996"/>
            <a:ext cx="2473431" cy="1790162"/>
          </a:xfrm>
          <a:prstGeom prst="uturnArrow">
            <a:avLst>
              <a:gd name="adj1" fmla="val 2401"/>
              <a:gd name="adj2" fmla="val 8073"/>
              <a:gd name="adj3" fmla="val 20640"/>
              <a:gd name="adj4" fmla="val 33949"/>
              <a:gd name="adj5" fmla="val 678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Развернутая стрелка 17"/>
          <p:cNvSpPr/>
          <p:nvPr/>
        </p:nvSpPr>
        <p:spPr>
          <a:xfrm rot="5400000">
            <a:off x="6974881" y="2642684"/>
            <a:ext cx="3949599" cy="3118961"/>
          </a:xfrm>
          <a:prstGeom prst="uturnArrow">
            <a:avLst>
              <a:gd name="adj1" fmla="val 1555"/>
              <a:gd name="adj2" fmla="val 3687"/>
              <a:gd name="adj3" fmla="val 8689"/>
              <a:gd name="adj4" fmla="val 36241"/>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Стрелка вверх 18"/>
          <p:cNvSpPr/>
          <p:nvPr/>
        </p:nvSpPr>
        <p:spPr>
          <a:xfrm flipH="1">
            <a:off x="2459865" y="2670986"/>
            <a:ext cx="612000" cy="6269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верх 19"/>
          <p:cNvSpPr/>
          <p:nvPr/>
        </p:nvSpPr>
        <p:spPr>
          <a:xfrm>
            <a:off x="2459865" y="3837947"/>
            <a:ext cx="612000" cy="61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верх 20"/>
          <p:cNvSpPr/>
          <p:nvPr/>
        </p:nvSpPr>
        <p:spPr>
          <a:xfrm>
            <a:off x="2474411" y="5007455"/>
            <a:ext cx="612000" cy="61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0700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1079" y="309093"/>
            <a:ext cx="10515600" cy="2585323"/>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Объекты исследования:</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Международная конвенция о защите прав человека и основных свобод</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Международная конвенция о правах ребенка</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Конституция Российской Федерации</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Гражданский Кодекс Российской Федерации</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Семейный Кодекс Российской Федерации</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Федеральный закон N 323-ФЗ от 21.11.2011 "Об основах охраны здоровья граждан в Российской Федерации"</a:t>
            </a:r>
          </a:p>
          <a:p>
            <a:pPr marL="285750" indent="-285750">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p:txBody>
      </p:sp>
      <p:pic>
        <p:nvPicPr>
          <p:cNvPr id="7" name="Объект 6"/>
          <p:cNvPicPr>
            <a:picLocks noGrp="1" noChangeAspect="1"/>
          </p:cNvPicPr>
          <p:nvPr>
            <p:ph idx="1"/>
          </p:nvPr>
        </p:nvPicPr>
        <p:blipFill>
          <a:blip r:embed="rId2"/>
          <a:stretch>
            <a:fillRect/>
          </a:stretch>
        </p:blipFill>
        <p:spPr>
          <a:xfrm>
            <a:off x="851079" y="2652713"/>
            <a:ext cx="10515600" cy="3524250"/>
          </a:xfrm>
          <a:prstGeom prst="rect">
            <a:avLst/>
          </a:prstGeom>
        </p:spPr>
      </p:pic>
    </p:spTree>
    <p:extLst>
      <p:ext uri="{BB962C8B-B14F-4D97-AF65-F5344CB8AC3E}">
        <p14:creationId xmlns:p14="http://schemas.microsoft.com/office/powerpoint/2010/main" val="2029580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838200" y="1938733"/>
            <a:ext cx="10515600" cy="4066384"/>
          </a:xfrm>
          <a:prstGeom prst="rect">
            <a:avLst/>
          </a:prstGeom>
        </p:spPr>
      </p:pic>
      <p:sp>
        <p:nvSpPr>
          <p:cNvPr id="4" name="TextBox 3"/>
          <p:cNvSpPr txBox="1"/>
          <p:nvPr/>
        </p:nvSpPr>
        <p:spPr>
          <a:xfrm>
            <a:off x="838200" y="566670"/>
            <a:ext cx="10515600" cy="1200329"/>
          </a:xfrm>
          <a:prstGeom prst="rect">
            <a:avLst/>
          </a:prstGeom>
          <a:noFill/>
        </p:spPr>
        <p:txBody>
          <a:bodyPr wrap="square" rtlCol="0">
            <a:spAutoFit/>
          </a:bodyPr>
          <a:lstStyle/>
          <a:p>
            <a:pPr algn="just"/>
            <a:r>
              <a:rPr lang="ru-RU" dirty="0" smtClean="0">
                <a:latin typeface="Times New Roman" panose="02020603050405020304" pitchFamily="18" charset="0"/>
                <a:cs typeface="Times New Roman" panose="02020603050405020304" pitchFamily="18" charset="0"/>
              </a:rPr>
              <a:t>В соответствии с ч. 4 ст. 15 Конституции РФ, общепризнанные принципы и нормы международного права и международные договоры Российской Федерации являются составной частью ее правовой системы. </a:t>
            </a:r>
            <a:r>
              <a:rPr lang="ru-RU" b="1" i="1" dirty="0" smtClean="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предусмотренные законом, то применяются правила международного договора</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29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838200" y="2398713"/>
            <a:ext cx="10515600" cy="3778250"/>
          </a:xfrm>
          <a:prstGeom prst="rect">
            <a:avLst/>
          </a:prstGeom>
        </p:spPr>
      </p:pic>
      <p:sp>
        <p:nvSpPr>
          <p:cNvPr id="4" name="TextBox 3"/>
          <p:cNvSpPr txBox="1"/>
          <p:nvPr/>
        </p:nvSpPr>
        <p:spPr>
          <a:xfrm>
            <a:off x="838200" y="643943"/>
            <a:ext cx="10515600" cy="1754326"/>
          </a:xfrm>
          <a:prstGeom prst="rect">
            <a:avLst/>
          </a:prstGeom>
          <a:noFill/>
        </p:spPr>
        <p:txBody>
          <a:bodyPr wrap="square" rtlCol="0">
            <a:spAutoFit/>
          </a:bodyPr>
          <a:lstStyle/>
          <a:p>
            <a:pPr algn="just"/>
            <a:r>
              <a:rPr lang="ru-RU" dirty="0" smtClean="0">
                <a:latin typeface="Times New Roman" panose="02020603050405020304" pitchFamily="18" charset="0"/>
                <a:cs typeface="Times New Roman" panose="02020603050405020304" pitchFamily="18" charset="0"/>
              </a:rPr>
              <a:t>Часть 2 статьи 7 Гражданского Кодекса: </a:t>
            </a:r>
            <a:r>
              <a:rPr lang="ru-RU" i="1" dirty="0" smtClean="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те, которые предусмотрены гражданским законодательством, применяются правила международного договора»</a:t>
            </a:r>
          </a:p>
          <a:p>
            <a:pPr algn="just"/>
            <a:r>
              <a:rPr lang="ru-RU" dirty="0" smtClean="0">
                <a:latin typeface="Times New Roman" panose="02020603050405020304" pitchFamily="18" charset="0"/>
                <a:cs typeface="Times New Roman" panose="02020603050405020304" pitchFamily="18" charset="0"/>
              </a:rPr>
              <a:t>Статья 6 Семейного Кодекса РФ: </a:t>
            </a:r>
            <a:r>
              <a:rPr lang="ru-RU" i="1" dirty="0" smtClean="0">
                <a:latin typeface="Times New Roman" panose="02020603050405020304" pitchFamily="18" charset="0"/>
                <a:cs typeface="Times New Roman" panose="02020603050405020304" pitchFamily="18" charset="0"/>
              </a:rPr>
              <a:t>«Если международным договором Российской Федерации установлены иные правила, чем те, которые предусмотрены семейным законодательством, применяются правила международного договора»</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135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255356" y="1958957"/>
            <a:ext cx="9681287" cy="4084674"/>
          </a:xfrm>
          <a:prstGeom prst="rect">
            <a:avLst/>
          </a:prstGeom>
        </p:spPr>
      </p:pic>
      <p:sp>
        <p:nvSpPr>
          <p:cNvPr id="4" name="TextBox 3"/>
          <p:cNvSpPr txBox="1"/>
          <p:nvPr/>
        </p:nvSpPr>
        <p:spPr>
          <a:xfrm>
            <a:off x="838200" y="502276"/>
            <a:ext cx="10515599" cy="923330"/>
          </a:xfrm>
          <a:prstGeom prst="rect">
            <a:avLst/>
          </a:prstGeom>
          <a:noFill/>
        </p:spPr>
        <p:txBody>
          <a:bodyPr wrap="square" rtlCol="0">
            <a:spAutoFit/>
          </a:bodyPr>
          <a:lstStyle/>
          <a:p>
            <a:pPr algn="just"/>
            <a:r>
              <a:rPr lang="ru-RU" dirty="0" smtClean="0">
                <a:latin typeface="Times New Roman" panose="02020603050405020304" pitchFamily="18" charset="0"/>
                <a:cs typeface="Times New Roman" panose="02020603050405020304" pitchFamily="18" charset="0"/>
              </a:rPr>
              <a:t>Часть 5 статьи 3 323-ФЗ: </a:t>
            </a:r>
            <a:r>
              <a:rPr lang="ru-RU" i="1" dirty="0" smtClean="0">
                <a:latin typeface="Times New Roman" panose="02020603050405020304" pitchFamily="18" charset="0"/>
                <a:cs typeface="Times New Roman" panose="02020603050405020304" pitchFamily="18" charset="0"/>
              </a:rPr>
              <a:t>«В случае, если международным договором Российской Федерации установлены иные правила, чем предусмотренные настоящим Федеральным законом правила в сфере охраны здоровья, применяются правила международного договора»</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26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t>ОСНОВНЫЕ ПОНЯТИЯ И ТЕРМИНЫ</a:t>
            </a:r>
            <a:endParaRPr lang="ru-RU" sz="2800" b="1" u="sng" dirty="0"/>
          </a:p>
        </p:txBody>
      </p:sp>
      <p:sp>
        <p:nvSpPr>
          <p:cNvPr id="3" name="Объект 2"/>
          <p:cNvSpPr>
            <a:spLocks noGrp="1"/>
          </p:cNvSpPr>
          <p:nvPr>
            <p:ph idx="1"/>
          </p:nvPr>
        </p:nvSpPr>
        <p:spPr>
          <a:xfrm>
            <a:off x="838200" y="1275008"/>
            <a:ext cx="10515600" cy="4901955"/>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В преамбуле конвенции о правах ребенка говорится: «</a:t>
            </a:r>
            <a:r>
              <a:rPr lang="ru-RU" sz="1800" b="1" i="1" dirty="0" smtClean="0">
                <a:latin typeface="Times New Roman" panose="02020603050405020304" pitchFamily="18" charset="0"/>
                <a:cs typeface="Times New Roman" panose="02020603050405020304" pitchFamily="18" charset="0"/>
              </a:rPr>
              <a:t>ребенок</a:t>
            </a:r>
            <a:r>
              <a:rPr lang="ru-RU" sz="1800" dirty="0">
                <a:latin typeface="Times New Roman" panose="02020603050405020304" pitchFamily="18" charset="0"/>
                <a:cs typeface="Times New Roman" panose="02020603050405020304" pitchFamily="18" charset="0"/>
              </a:rPr>
              <a:t>, </a:t>
            </a:r>
            <a:r>
              <a:rPr lang="ru-RU" sz="1800" i="1" dirty="0">
                <a:latin typeface="Times New Roman" panose="02020603050405020304" pitchFamily="18" charset="0"/>
                <a:cs typeface="Times New Roman" panose="02020603050405020304" pitchFamily="18" charset="0"/>
              </a:rPr>
              <a:t>ввиду его физической и умственной незрелости, </a:t>
            </a:r>
            <a:r>
              <a:rPr lang="ru-RU" sz="1800" b="1" i="1" dirty="0">
                <a:latin typeface="Times New Roman" panose="02020603050405020304" pitchFamily="18" charset="0"/>
                <a:cs typeface="Times New Roman" panose="02020603050405020304" pitchFamily="18" charset="0"/>
              </a:rPr>
              <a:t>нуждается в специальной </a:t>
            </a:r>
            <a:r>
              <a:rPr lang="ru-RU" sz="1800" i="1" dirty="0">
                <a:latin typeface="Times New Roman" panose="02020603050405020304" pitchFamily="18" charset="0"/>
                <a:cs typeface="Times New Roman" panose="02020603050405020304" pitchFamily="18" charset="0"/>
              </a:rPr>
              <a:t>охране и заботе, включая надлежащую </a:t>
            </a:r>
            <a:r>
              <a:rPr lang="ru-RU" sz="1800" b="1" i="1" dirty="0">
                <a:latin typeface="Times New Roman" panose="02020603050405020304" pitchFamily="18" charset="0"/>
                <a:cs typeface="Times New Roman" panose="02020603050405020304" pitchFamily="18" charset="0"/>
              </a:rPr>
              <a:t>правовую защиту</a:t>
            </a:r>
            <a:r>
              <a:rPr lang="ru-RU" sz="1800" i="1" dirty="0">
                <a:latin typeface="Times New Roman" panose="02020603050405020304" pitchFamily="18" charset="0"/>
                <a:cs typeface="Times New Roman" panose="02020603050405020304" pitchFamily="18" charset="0"/>
              </a:rPr>
              <a:t>, как </a:t>
            </a:r>
            <a:r>
              <a:rPr lang="ru-RU" sz="1800" b="1" i="1" dirty="0">
                <a:latin typeface="Times New Roman" panose="02020603050405020304" pitchFamily="18" charset="0"/>
                <a:cs typeface="Times New Roman" panose="02020603050405020304" pitchFamily="18" charset="0"/>
              </a:rPr>
              <a:t>до</a:t>
            </a:r>
            <a:r>
              <a:rPr lang="ru-RU" sz="1800" i="1" dirty="0">
                <a:latin typeface="Times New Roman" panose="02020603050405020304" pitchFamily="18" charset="0"/>
                <a:cs typeface="Times New Roman" panose="02020603050405020304" pitchFamily="18" charset="0"/>
              </a:rPr>
              <a:t>, так и после </a:t>
            </a:r>
            <a:r>
              <a:rPr lang="ru-RU" sz="1800" b="1" i="1" dirty="0" smtClean="0">
                <a:latin typeface="Times New Roman" panose="02020603050405020304" pitchFamily="18" charset="0"/>
                <a:cs typeface="Times New Roman" panose="02020603050405020304" pitchFamily="18" charset="0"/>
              </a:rPr>
              <a:t>рождения</a:t>
            </a:r>
            <a:r>
              <a:rPr lang="ru-RU" sz="1800" dirty="0" smtClean="0">
                <a:latin typeface="Times New Roman" panose="02020603050405020304" pitchFamily="18" charset="0"/>
                <a:cs typeface="Times New Roman" panose="02020603050405020304" pitchFamily="18" charset="0"/>
              </a:rPr>
              <a:t>»</a:t>
            </a:r>
          </a:p>
          <a:p>
            <a:pPr marL="0" indent="0" algn="ctr">
              <a:buNone/>
            </a:pPr>
            <a:r>
              <a:rPr lang="ru-RU" sz="1800" b="1" i="1" dirty="0" smtClean="0">
                <a:latin typeface="Times New Roman" panose="02020603050405020304" pitchFamily="18" charset="0"/>
                <a:cs typeface="Times New Roman" panose="02020603050405020304" pitchFamily="18" charset="0"/>
              </a:rPr>
              <a:t>РЕБЕНОК НУЖДАЕТСЯ В СПЕЦИАЛЬНОЙ ПРАВОВОЙ ЗАЩИТЕ ДО РОЖДЕНИЯ</a:t>
            </a:r>
          </a:p>
          <a:p>
            <a:pPr marL="0" indent="0" algn="just">
              <a:buNone/>
            </a:pPr>
            <a:r>
              <a:rPr lang="ru-RU" sz="1800" dirty="0" smtClean="0">
                <a:latin typeface="Times New Roman" panose="02020603050405020304" pitchFamily="18" charset="0"/>
                <a:cs typeface="Times New Roman" panose="02020603050405020304" pitchFamily="18" charset="0"/>
              </a:rPr>
              <a:t>Статья 1 конвенции о </a:t>
            </a:r>
            <a:r>
              <a:rPr lang="ru-RU" sz="1800" dirty="0">
                <a:latin typeface="Times New Roman" panose="02020603050405020304" pitchFamily="18" charset="0"/>
                <a:cs typeface="Times New Roman" panose="02020603050405020304" pitchFamily="18" charset="0"/>
              </a:rPr>
              <a:t>правах ребенка: «</a:t>
            </a:r>
            <a:r>
              <a:rPr lang="ru-RU" sz="1800" i="1" dirty="0">
                <a:latin typeface="Times New Roman" panose="02020603050405020304" pitchFamily="18" charset="0"/>
                <a:cs typeface="Times New Roman" panose="02020603050405020304" pitchFamily="18" charset="0"/>
              </a:rPr>
              <a:t>ребенком является </a:t>
            </a:r>
            <a:r>
              <a:rPr lang="ru-RU" sz="1800" b="1" i="1" dirty="0">
                <a:latin typeface="Times New Roman" panose="02020603050405020304" pitchFamily="18" charset="0"/>
                <a:cs typeface="Times New Roman" panose="02020603050405020304" pitchFamily="18" charset="0"/>
              </a:rPr>
              <a:t>каждое человеческое существо </a:t>
            </a:r>
            <a:r>
              <a:rPr lang="ru-RU" sz="1800" i="1" dirty="0">
                <a:latin typeface="Times New Roman" panose="02020603050405020304" pitchFamily="18" charset="0"/>
                <a:cs typeface="Times New Roman" panose="02020603050405020304" pitchFamily="18" charset="0"/>
              </a:rPr>
              <a:t>до достижения 18-летнего </a:t>
            </a:r>
            <a:r>
              <a:rPr lang="ru-RU" sz="1800" i="1" dirty="0" smtClean="0">
                <a:latin typeface="Times New Roman" panose="02020603050405020304" pitchFamily="18" charset="0"/>
                <a:cs typeface="Times New Roman" panose="02020603050405020304" pitchFamily="18" charset="0"/>
              </a:rPr>
              <a:t>возраста</a:t>
            </a:r>
            <a:r>
              <a:rPr lang="ru-RU" sz="1800" dirty="0" smtClean="0">
                <a:latin typeface="Times New Roman" panose="02020603050405020304" pitchFamily="18" charset="0"/>
                <a:cs typeface="Times New Roman" panose="02020603050405020304" pitchFamily="18" charset="0"/>
              </a:rPr>
              <a:t>»</a:t>
            </a:r>
          </a:p>
          <a:p>
            <a:pPr marL="0" indent="0" algn="ctr">
              <a:buNone/>
            </a:pPr>
            <a:r>
              <a:rPr lang="ru-RU" sz="1800" b="1" i="1" dirty="0" smtClean="0">
                <a:latin typeface="Times New Roman" panose="02020603050405020304" pitchFamily="18" charset="0"/>
                <a:cs typeface="Times New Roman" panose="02020603050405020304" pitchFamily="18" charset="0"/>
              </a:rPr>
              <a:t>КАЖДОЕ ЧЕЛОВЕЧЕСКОЕ СУЩЕСТВО НУЖДАЕТСЯ В СПЕЦИАЛЬНОЙ ПРАВОВОЙ ЗАЩИТЕ ДО РОЖДЕНИЯ</a:t>
            </a:r>
          </a:p>
          <a:p>
            <a:pPr marL="0" indent="0" algn="just">
              <a:buNone/>
            </a:pPr>
            <a:r>
              <a:rPr lang="ru-RU" sz="1800" dirty="0" smtClean="0">
                <a:latin typeface="Times New Roman" panose="02020603050405020304" pitchFamily="18" charset="0"/>
                <a:cs typeface="Times New Roman" panose="02020603050405020304" pitchFamily="18" charset="0"/>
              </a:rPr>
              <a:t>Статья 6 конвенции о правах ребенка</a:t>
            </a:r>
            <a:r>
              <a:rPr lang="ru-RU" sz="1800" dirty="0">
                <a:latin typeface="Times New Roman" panose="02020603050405020304" pitchFamily="18" charset="0"/>
                <a:cs typeface="Times New Roman" panose="02020603050405020304" pitchFamily="18" charset="0"/>
              </a:rPr>
              <a:t>: «</a:t>
            </a:r>
            <a:r>
              <a:rPr lang="ru-RU" sz="1800" b="1" i="1" dirty="0">
                <a:latin typeface="Times New Roman" panose="02020603050405020304" pitchFamily="18" charset="0"/>
                <a:cs typeface="Times New Roman" panose="02020603050405020304" pitchFamily="18" charset="0"/>
              </a:rPr>
              <a:t>каждый ребенок имеет неотъемлемое право на </a:t>
            </a:r>
            <a:r>
              <a:rPr lang="ru-RU" sz="1800" b="1" i="1" dirty="0" smtClean="0">
                <a:latin typeface="Times New Roman" panose="02020603050405020304" pitchFamily="18" charset="0"/>
                <a:cs typeface="Times New Roman" panose="02020603050405020304" pitchFamily="18" charset="0"/>
              </a:rPr>
              <a:t>жизнь</a:t>
            </a:r>
            <a:r>
              <a:rPr lang="ru-RU" sz="1800" dirty="0" smtClean="0">
                <a:latin typeface="Times New Roman" panose="02020603050405020304" pitchFamily="18" charset="0"/>
                <a:cs typeface="Times New Roman" panose="02020603050405020304" pitchFamily="18" charset="0"/>
              </a:rPr>
              <a:t>»</a:t>
            </a:r>
          </a:p>
          <a:p>
            <a:pPr marL="0" indent="0" algn="ctr">
              <a:buNone/>
            </a:pPr>
            <a:endParaRPr lang="ru-RU" sz="1800" b="1" i="1" dirty="0" smtClean="0">
              <a:latin typeface="Times New Roman" panose="02020603050405020304" pitchFamily="18" charset="0"/>
              <a:cs typeface="Times New Roman" panose="02020603050405020304" pitchFamily="18" charset="0"/>
            </a:endParaRPr>
          </a:p>
          <a:p>
            <a:pPr marL="0" indent="0" algn="ctr">
              <a:buNone/>
            </a:pPr>
            <a:r>
              <a:rPr lang="ru-RU" sz="1800" b="1" i="1" dirty="0" smtClean="0">
                <a:latin typeface="Times New Roman" panose="02020603050405020304" pitchFamily="18" charset="0"/>
                <a:cs typeface="Times New Roman" panose="02020603050405020304" pitchFamily="18" charset="0"/>
              </a:rPr>
              <a:t>КАЖДОЕ ЧЕЛОВЕЧЕСКОЕ СУЩЕСТВО ИМЕЕТ НЕОТЪЕМЛЕМОЕ ПРАВО НА ЖИЗНЬ ДО РОЖДЕНИЯ</a:t>
            </a:r>
          </a:p>
          <a:p>
            <a:pPr marL="0" indent="0" algn="just">
              <a:buNone/>
            </a:pPr>
            <a:r>
              <a:rPr lang="ru-RU" sz="1800" dirty="0" smtClean="0">
                <a:latin typeface="Times New Roman" panose="02020603050405020304" pitchFamily="18" charset="0"/>
                <a:cs typeface="Times New Roman" panose="02020603050405020304" pitchFamily="18" charset="0"/>
              </a:rPr>
              <a:t>Статья 14 конвенции о </a:t>
            </a:r>
            <a:r>
              <a:rPr lang="ru-RU" sz="1800" dirty="0">
                <a:latin typeface="Times New Roman" panose="02020603050405020304" pitchFamily="18" charset="0"/>
                <a:cs typeface="Times New Roman" panose="02020603050405020304" pitchFamily="18" charset="0"/>
              </a:rPr>
              <a:t>правах человека: «</a:t>
            </a:r>
            <a:r>
              <a:rPr lang="ru-RU" sz="1800" b="1" i="1" dirty="0">
                <a:latin typeface="Times New Roman" panose="02020603050405020304" pitchFamily="18" charset="0"/>
                <a:cs typeface="Times New Roman" panose="02020603050405020304" pitchFamily="18" charset="0"/>
              </a:rPr>
              <a:t>Пользование правами и свободами, признанными в настоящей Конвенции, должно быть обеспечено без какой бы то ни было дискриминации по признаку </a:t>
            </a:r>
            <a:r>
              <a:rPr lang="ru-RU" sz="1800" i="1" dirty="0">
                <a:latin typeface="Times New Roman" panose="02020603050405020304" pitchFamily="18" charset="0"/>
                <a:cs typeface="Times New Roman" panose="02020603050405020304" pitchFamily="18" charset="0"/>
              </a:rPr>
              <a:t>пола, расы, цвета кожи, языка, религии, политических или иных убеждений, национального или социального происхождения, принадлежности к национальным меньшинствам, имущественного положения, </a:t>
            </a:r>
            <a:r>
              <a:rPr lang="ru-RU" sz="1800" b="1" i="1" dirty="0">
                <a:latin typeface="Times New Roman" panose="02020603050405020304" pitchFamily="18" charset="0"/>
                <a:cs typeface="Times New Roman" panose="02020603050405020304" pitchFamily="18" charset="0"/>
              </a:rPr>
              <a:t>рождения </a:t>
            </a:r>
            <a:r>
              <a:rPr lang="ru-RU" sz="1800" i="1" dirty="0">
                <a:latin typeface="Times New Roman" panose="02020603050405020304" pitchFamily="18" charset="0"/>
                <a:cs typeface="Times New Roman" panose="02020603050405020304" pitchFamily="18" charset="0"/>
              </a:rPr>
              <a:t>или по любым иным </a:t>
            </a:r>
            <a:r>
              <a:rPr lang="ru-RU" sz="1800" i="1" dirty="0" smtClean="0">
                <a:latin typeface="Times New Roman" panose="02020603050405020304" pitchFamily="18" charset="0"/>
                <a:cs typeface="Times New Roman" panose="02020603050405020304" pitchFamily="18" charset="0"/>
              </a:rPr>
              <a:t>признакам</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pPr marL="0" indent="0" algn="just">
              <a:buNone/>
            </a:pPr>
            <a:endParaRPr lang="ru-RU" sz="1800" dirty="0" smtClean="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5853683" y="1746720"/>
            <a:ext cx="484632" cy="296214"/>
          </a:xfrm>
          <a:prstGeom prst="downArrow">
            <a:avLst>
              <a:gd name="adj1" fmla="val 23426"/>
              <a:gd name="adj2" fmla="val 313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p:cNvPicPr>
            <a:picLocks noChangeAspect="1"/>
          </p:cNvPicPr>
          <p:nvPr/>
        </p:nvPicPr>
        <p:blipFill>
          <a:blip r:embed="rId2"/>
          <a:stretch>
            <a:fillRect/>
          </a:stretch>
        </p:blipFill>
        <p:spPr>
          <a:xfrm>
            <a:off x="5815559" y="2725272"/>
            <a:ext cx="560881" cy="310923"/>
          </a:xfrm>
          <a:prstGeom prst="rect">
            <a:avLst/>
          </a:prstGeom>
        </p:spPr>
      </p:pic>
      <p:pic>
        <p:nvPicPr>
          <p:cNvPr id="6" name="Рисунок 5"/>
          <p:cNvPicPr>
            <a:picLocks noChangeAspect="1"/>
          </p:cNvPicPr>
          <p:nvPr/>
        </p:nvPicPr>
        <p:blipFill>
          <a:blip r:embed="rId2"/>
          <a:stretch>
            <a:fillRect/>
          </a:stretch>
        </p:blipFill>
        <p:spPr>
          <a:xfrm>
            <a:off x="5815559" y="3915317"/>
            <a:ext cx="560881" cy="310923"/>
          </a:xfrm>
          <a:prstGeom prst="rect">
            <a:avLst/>
          </a:prstGeom>
        </p:spPr>
      </p:pic>
    </p:spTree>
    <p:extLst>
      <p:ext uri="{BB962C8B-B14F-4D97-AF65-F5344CB8AC3E}">
        <p14:creationId xmlns:p14="http://schemas.microsoft.com/office/powerpoint/2010/main" val="3873396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TotalTime>
  <Words>4762</Words>
  <Application>Microsoft Office PowerPoint</Application>
  <PresentationFormat>Широкоэкранный</PresentationFormat>
  <Paragraphs>169</Paragraphs>
  <Slides>30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30</vt:i4>
      </vt:variant>
    </vt:vector>
  </HeadingPairs>
  <TitlesOfParts>
    <vt:vector size="36" baseType="lpstr">
      <vt:lpstr>Arial</vt:lpstr>
      <vt:lpstr>Calibri</vt:lpstr>
      <vt:lpstr>Calibri Light</vt:lpstr>
      <vt:lpstr>Times New Roman</vt:lpstr>
      <vt:lpstr>Wingdings</vt:lpstr>
      <vt:lpstr>Тема Office</vt:lpstr>
      <vt:lpstr>ИСКУССТВЕННОЕ ПРЕРЫВАНИЕ БЕРЕМЕННОСТИ – ПРАКТИКА НАРУШАЮЩАЯ ДЕЙСТВУЮЩЕЕ ЗАКОНОДАТЕЛЬСТВО РОССИЙСКОЙ ФЕДЕРАЦИИ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ПОНЯТИЯ И ТЕРМИНЫ</vt:lpstr>
      <vt:lpstr>Презентация PowerPoint</vt:lpstr>
      <vt:lpstr>Презентация PowerPoint</vt:lpstr>
      <vt:lpstr>Презентация PowerPoint</vt:lpstr>
      <vt:lpstr>Презентация PowerPoint</vt:lpstr>
      <vt:lpstr>анализ статьи 56 323-ФЗ на соответствие действующему законодательству Российской Федерации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ВЫВОД</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ИСКУССТВЕННОЕ ПРЕРЫВАНИЕ БЕРЕМЕННОСТИ – ПРАКТИКА НАРУШАЮЩАЯ ДЕЙСТВУЮЩЕЕ ЗАКОНОДАТЕЛЬСТВО РОССИЙСКОЙ ФЕДЕРАЦИИ</dc:title>
  <dc:creator>Work PC</dc:creator>
  <cp:lastModifiedBy>Work PC</cp:lastModifiedBy>
  <cp:revision>66</cp:revision>
  <dcterms:created xsi:type="dcterms:W3CDTF">2013-12-14T08:07:43Z</dcterms:created>
  <dcterms:modified xsi:type="dcterms:W3CDTF">2013-12-15T10:47:04Z</dcterms:modified>
</cp:coreProperties>
</file>